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7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0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3.xml" ContentType="application/vnd.openxmlformats-officedocument.presentationml.notesSlide+xml"/>
  <Override PartName="/ppt/tags/tag83.xml" ContentType="application/vnd.openxmlformats-officedocument.presentationml.tags+xml"/>
  <Override PartName="/ppt/notesSlides/notesSlide2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6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9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1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2.xml" ContentType="application/vnd.openxmlformats-officedocument.presentationml.notesSlide+xml"/>
  <Override PartName="/ppt/tags/tag112.xml" ContentType="application/vnd.openxmlformats-officedocument.presentationml.tags+xml"/>
  <Override PartName="/ppt/notesSlides/notesSlide33.xml" ContentType="application/vnd.openxmlformats-officedocument.presentationml.notesSlide+xml"/>
  <Override PartName="/ppt/tags/tag113.xml" ContentType="application/vnd.openxmlformats-officedocument.presentationml.tags+xml"/>
  <Override PartName="/ppt/notesSlides/notesSlide34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5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6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37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9.xml" ContentType="application/vnd.openxmlformats-officedocument.presentationml.notesSlide+xml"/>
  <Override PartName="/ppt/tags/tag133.xml" ContentType="application/vnd.openxmlformats-officedocument.presentationml.tags+xml"/>
  <Override PartName="/ppt/notesSlides/notesSlide40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41.xml" ContentType="application/vnd.openxmlformats-officedocument.presentationml.notesSlide+xml"/>
  <Override PartName="/ppt/tags/tag138.xml" ContentType="application/vnd.openxmlformats-officedocument.presentationml.tags+xml"/>
  <Override PartName="/ppt/notesSlides/notesSlide4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43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44.xml" ContentType="application/vnd.openxmlformats-officedocument.presentationml.notesSlide+xml"/>
  <Override PartName="/ppt/tags/tag148.xml" ContentType="application/vnd.openxmlformats-officedocument.presentationml.tags+xml"/>
  <Override PartName="/ppt/notesSlides/notesSlide45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46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47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48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50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51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52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53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54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55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56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57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58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59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60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61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62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63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64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65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66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67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68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69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70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71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72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343" r:id="rId10"/>
    <p:sldId id="266" r:id="rId11"/>
    <p:sldId id="344" r:id="rId12"/>
    <p:sldId id="268" r:id="rId13"/>
    <p:sldId id="270" r:id="rId14"/>
    <p:sldId id="271" r:id="rId15"/>
    <p:sldId id="272" r:id="rId16"/>
    <p:sldId id="273" r:id="rId17"/>
    <p:sldId id="274" r:id="rId18"/>
    <p:sldId id="345" r:id="rId19"/>
    <p:sldId id="275" r:id="rId20"/>
    <p:sldId id="276" r:id="rId21"/>
    <p:sldId id="278" r:id="rId22"/>
    <p:sldId id="346" r:id="rId23"/>
    <p:sldId id="280" r:id="rId24"/>
    <p:sldId id="347" r:id="rId25"/>
    <p:sldId id="281" r:id="rId26"/>
    <p:sldId id="348" r:id="rId27"/>
    <p:sldId id="283" r:id="rId28"/>
    <p:sldId id="284" r:id="rId29"/>
    <p:sldId id="285" r:id="rId30"/>
    <p:sldId id="286" r:id="rId31"/>
    <p:sldId id="288" r:id="rId32"/>
    <p:sldId id="349" r:id="rId33"/>
    <p:sldId id="289" r:id="rId34"/>
    <p:sldId id="290" r:id="rId35"/>
    <p:sldId id="291" r:id="rId36"/>
    <p:sldId id="293" r:id="rId37"/>
    <p:sldId id="350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51" r:id="rId59"/>
    <p:sldId id="315" r:id="rId60"/>
    <p:sldId id="352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1" autoAdjust="0"/>
    <p:restoredTop sz="94142" autoAdjust="0"/>
  </p:normalViewPr>
  <p:slideViewPr>
    <p:cSldViewPr>
      <p:cViewPr varScale="1">
        <p:scale>
          <a:sx n="109" d="100"/>
          <a:sy n="109" d="100"/>
        </p:scale>
        <p:origin x="162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11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12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F197B-BD27-4C94-96FD-C7EC81FA9ACC}" type="slidenum">
              <a:rPr lang="en-US"/>
              <a:pPr/>
              <a:t>13</a:t>
            </a:fld>
            <a:endParaRPr lang="en-US"/>
          </a:p>
        </p:txBody>
      </p:sp>
      <p:sp>
        <p:nvSpPr>
          <p:cNvPr id="149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066728-677F-4B49-9A19-8862DFBD4E1E}" type="slidenum">
              <a:rPr lang="en-US"/>
              <a:pPr/>
              <a:t>14</a:t>
            </a:fld>
            <a:endParaRPr lang="en-US"/>
          </a:p>
        </p:txBody>
      </p:sp>
      <p:sp>
        <p:nvSpPr>
          <p:cNvPr id="149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DB0317-06E7-4325-A48A-4EED6B524141}" type="slidenum">
              <a:rPr lang="en-US"/>
              <a:pPr/>
              <a:t>15</a:t>
            </a:fld>
            <a:endParaRPr lang="en-US"/>
          </a:p>
        </p:txBody>
      </p:sp>
      <p:sp>
        <p:nvSpPr>
          <p:cNvPr id="149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702AF6-A57C-4929-B585-941BE5CE8FE0}" type="slidenum">
              <a:rPr lang="en-US"/>
              <a:pPr/>
              <a:t>16</a:t>
            </a:fld>
            <a:endParaRPr lang="en-US"/>
          </a:p>
        </p:txBody>
      </p:sp>
      <p:sp>
        <p:nvSpPr>
          <p:cNvPr id="149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17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79F8EE-0263-4E15-AD78-9B0E4A3A4EEB}" type="slidenum">
              <a:rPr lang="en-US"/>
              <a:pPr/>
              <a:t>19</a:t>
            </a:fld>
            <a:endParaRPr lang="en-US"/>
          </a:p>
        </p:txBody>
      </p:sp>
      <p:sp>
        <p:nvSpPr>
          <p:cNvPr id="149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40560D-45E3-4694-9BE5-288731808D41}" type="slidenum">
              <a:rPr lang="en-US"/>
              <a:pPr/>
              <a:t>20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6834D-0219-444B-8AE3-96CAB9F083C2}" type="slidenum">
              <a:rPr lang="en-US"/>
              <a:pPr/>
              <a:t>3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21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22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23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24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BCDB9-BF07-47F4-8A9A-93299EDD2A81}" type="slidenum">
              <a:rPr lang="en-US"/>
              <a:pPr/>
              <a:t>25</a:t>
            </a:fld>
            <a:endParaRPr lang="en-US"/>
          </a:p>
        </p:txBody>
      </p:sp>
      <p:sp>
        <p:nvSpPr>
          <p:cNvPr id="150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26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27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40F3E6-49DA-4118-BE4F-4E958575068D}" type="slidenum">
              <a:rPr lang="en-US"/>
              <a:pPr/>
              <a:t>28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95D4CC-211B-4B54-89AA-83A866F09AF7}" type="slidenum">
              <a:rPr lang="en-US"/>
              <a:pPr/>
              <a:t>29</a:t>
            </a:fld>
            <a:endParaRPr lang="en-US"/>
          </a:p>
        </p:txBody>
      </p:sp>
      <p:sp>
        <p:nvSpPr>
          <p:cNvPr id="150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01C3B-F050-444D-B65E-90185CE0B387}" type="slidenum">
              <a:rPr lang="en-US"/>
              <a:pPr/>
              <a:t>30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1E842-FD55-497D-A9CF-12B15990143A}" type="slidenum">
              <a:rPr lang="en-US"/>
              <a:pPr/>
              <a:t>4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31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43B40D-2A82-4382-8276-CA14884AD033}" type="slidenum">
              <a:rPr lang="en-US"/>
              <a:pPr/>
              <a:t>33</a:t>
            </a:fld>
            <a:endParaRPr lang="en-US"/>
          </a:p>
        </p:txBody>
      </p:sp>
      <p:sp>
        <p:nvSpPr>
          <p:cNvPr id="151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B4592E-10FF-4204-86DC-FC7C62678F4A}" type="slidenum">
              <a:rPr lang="en-US"/>
              <a:pPr/>
              <a:t>34</a:t>
            </a:fld>
            <a:endParaRPr lang="en-US"/>
          </a:p>
        </p:txBody>
      </p:sp>
      <p:sp>
        <p:nvSpPr>
          <p:cNvPr id="156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A05FF8-E890-490B-BE47-D051C4B7B7A8}" type="slidenum">
              <a:rPr lang="en-US"/>
              <a:pPr/>
              <a:t>35</a:t>
            </a:fld>
            <a:endParaRPr lang="en-US"/>
          </a:p>
        </p:txBody>
      </p:sp>
      <p:sp>
        <p:nvSpPr>
          <p:cNvPr id="157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36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37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54F75-4C2C-48EB-8AB7-06FE31BE75A7}" type="slidenum">
              <a:rPr lang="en-US"/>
              <a:pPr/>
              <a:t>38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021258-FA56-40CD-A34B-21CFAB63655E}" type="slidenum">
              <a:rPr lang="en-US"/>
              <a:pPr/>
              <a:t>39</a:t>
            </a:fld>
            <a:endParaRPr lang="en-US"/>
          </a:p>
        </p:txBody>
      </p:sp>
      <p:sp>
        <p:nvSpPr>
          <p:cNvPr id="156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4F731-B1ED-48A0-AF9E-DA1B91E9D693}" type="slidenum">
              <a:rPr lang="en-US"/>
              <a:pPr/>
              <a:t>40</a:t>
            </a:fld>
            <a:endParaRPr lang="en-US"/>
          </a:p>
        </p:txBody>
      </p:sp>
      <p:sp>
        <p:nvSpPr>
          <p:cNvPr id="156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B9EF4-AF97-46FF-989F-B8CF20B58A0D}" type="slidenum">
              <a:rPr lang="en-US"/>
              <a:pPr/>
              <a:t>5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BD5D66-7812-41A9-8165-02555900B57F}" type="slidenum">
              <a:rPr lang="en-US"/>
              <a:pPr/>
              <a:t>41</a:t>
            </a:fld>
            <a:endParaRPr lang="en-US"/>
          </a:p>
        </p:txBody>
      </p:sp>
      <p:sp>
        <p:nvSpPr>
          <p:cNvPr id="156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0AFC9-EA28-4025-92B9-0E32083492A0}" type="slidenum">
              <a:rPr lang="en-US"/>
              <a:pPr/>
              <a:t>42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497D4-5642-44A4-A4F8-502F7EE7D11F}" type="slidenum">
              <a:rPr lang="en-US"/>
              <a:pPr/>
              <a:t>43</a:t>
            </a:fld>
            <a:endParaRPr lang="en-US"/>
          </a:p>
        </p:txBody>
      </p:sp>
      <p:sp>
        <p:nvSpPr>
          <p:cNvPr id="157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1EA219-6797-424F-A3D5-920FB637447C}" type="slidenum">
              <a:rPr lang="en-US"/>
              <a:pPr/>
              <a:t>44</a:t>
            </a:fld>
            <a:endParaRPr lang="en-US"/>
          </a:p>
        </p:txBody>
      </p:sp>
      <p:sp>
        <p:nvSpPr>
          <p:cNvPr id="151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0BA072-4CEB-427A-A1D4-36CA45475637}" type="slidenum">
              <a:rPr lang="en-US"/>
              <a:pPr/>
              <a:t>45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0F9C48-C172-456A-BA88-085DFD0A271D}" type="slidenum">
              <a:rPr lang="en-US"/>
              <a:pPr/>
              <a:t>46</a:t>
            </a:fld>
            <a:endParaRPr lang="en-US"/>
          </a:p>
        </p:txBody>
      </p:sp>
      <p:sp>
        <p:nvSpPr>
          <p:cNvPr id="157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64B83-D3B5-4752-9CDD-0D463F64FA18}" type="slidenum">
              <a:rPr lang="en-US"/>
              <a:pPr/>
              <a:t>47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295BE6-1D2A-4B26-8740-B3AF85EDF8E3}" type="slidenum">
              <a:rPr lang="en-US"/>
              <a:pPr/>
              <a:t>48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62DB1-2FE4-40FF-98AF-961A25A33D35}" type="slidenum">
              <a:rPr lang="en-US"/>
              <a:pPr/>
              <a:t>49</a:t>
            </a:fld>
            <a:endParaRPr lang="en-US"/>
          </a:p>
        </p:txBody>
      </p:sp>
      <p:sp>
        <p:nvSpPr>
          <p:cNvPr id="152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4FA37-C81F-4BD7-842A-036B6EA1D8F2}" type="slidenum">
              <a:rPr lang="en-US"/>
              <a:pPr/>
              <a:t>50</a:t>
            </a:fld>
            <a:endParaRPr lang="en-US"/>
          </a:p>
        </p:txBody>
      </p:sp>
      <p:sp>
        <p:nvSpPr>
          <p:cNvPr id="152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F00EBA-65DD-49CB-92E1-C9AA5B361DB3}" type="slidenum">
              <a:rPr lang="en-US"/>
              <a:pPr/>
              <a:t>6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95477D-7E92-4169-ADB9-30FFFCC9D4E4}" type="slidenum">
              <a:rPr lang="en-US"/>
              <a:pPr/>
              <a:t>51</a:t>
            </a:fld>
            <a:endParaRPr lang="en-US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CBD1C-FB3F-4649-8F1C-6DC1F0A74909}" type="slidenum">
              <a:rPr lang="en-US"/>
              <a:pPr/>
              <a:t>52</a:t>
            </a:fld>
            <a:endParaRPr lang="en-US"/>
          </a:p>
        </p:txBody>
      </p:sp>
      <p:sp>
        <p:nvSpPr>
          <p:cNvPr id="158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988A9-1A20-4DFA-859F-DE71DE9D7867}" type="slidenum">
              <a:rPr lang="en-US"/>
              <a:pPr/>
              <a:t>53</a:t>
            </a:fld>
            <a:endParaRPr lang="en-US"/>
          </a:p>
        </p:txBody>
      </p:sp>
      <p:sp>
        <p:nvSpPr>
          <p:cNvPr id="152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94163-54B9-47A3-9941-74B98EE61825}" type="slidenum">
              <a:rPr lang="en-US"/>
              <a:pPr/>
              <a:t>54</a:t>
            </a:fld>
            <a:endParaRPr lang="en-US"/>
          </a:p>
        </p:txBody>
      </p:sp>
      <p:sp>
        <p:nvSpPr>
          <p:cNvPr id="152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F26334-0CF8-4407-B514-AEB4277EBB9E}" type="slidenum">
              <a:rPr lang="en-US"/>
              <a:pPr/>
              <a:t>55</a:t>
            </a:fld>
            <a:endParaRPr lang="en-US"/>
          </a:p>
        </p:txBody>
      </p:sp>
      <p:sp>
        <p:nvSpPr>
          <p:cNvPr id="152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E0E0B-96B4-434F-8AC6-DD6F5D88B05E}" type="slidenum">
              <a:rPr lang="en-US"/>
              <a:pPr/>
              <a:t>56</a:t>
            </a:fld>
            <a:endParaRPr lang="en-US"/>
          </a:p>
        </p:txBody>
      </p:sp>
      <p:sp>
        <p:nvSpPr>
          <p:cNvPr id="152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E15D3-16EC-4452-8545-1E15BAC7D894}" type="slidenum">
              <a:rPr lang="en-US"/>
              <a:pPr/>
              <a:t>57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58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59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60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147E44-0709-46C3-84C0-5D25DDFEF731}" type="slidenum">
              <a:rPr lang="en-US"/>
              <a:pPr/>
              <a:t>7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61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801190-6163-4DEA-A199-ED7342F82D9F}" type="slidenum">
              <a:rPr lang="en-US"/>
              <a:pPr/>
              <a:t>62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C9081-6232-4B04-BB14-F465B013870E}" type="slidenum">
              <a:rPr lang="en-US"/>
              <a:pPr/>
              <a:t>63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B23A1F-7748-4A77-9F52-FA8C8DFC92AD}" type="slidenum">
              <a:rPr lang="en-US"/>
              <a:pPr/>
              <a:t>64</a:t>
            </a:fld>
            <a:endParaRPr lang="en-US"/>
          </a:p>
        </p:txBody>
      </p:sp>
      <p:sp>
        <p:nvSpPr>
          <p:cNvPr id="153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981D2-584F-47D2-9FEF-845A38A2EE4F}" type="slidenum">
              <a:rPr lang="en-US"/>
              <a:pPr/>
              <a:t>65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F1BE7-55B3-46C3-B2F6-40588548BEC4}" type="slidenum">
              <a:rPr lang="en-US"/>
              <a:pPr/>
              <a:t>66</a:t>
            </a:fld>
            <a:endParaRPr lang="en-US"/>
          </a:p>
        </p:txBody>
      </p:sp>
      <p:sp>
        <p:nvSpPr>
          <p:cNvPr id="154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3F302-140B-4F48-A22C-5C25803DDE46}" type="slidenum">
              <a:rPr lang="en-US"/>
              <a:pPr/>
              <a:t>67</a:t>
            </a:fld>
            <a:endParaRPr lang="en-US"/>
          </a:p>
        </p:txBody>
      </p:sp>
      <p:sp>
        <p:nvSpPr>
          <p:cNvPr id="154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B95E0-8AB4-4787-8C6D-F21881D8C0F3}" type="slidenum">
              <a:rPr lang="en-US"/>
              <a:pPr/>
              <a:t>68</a:t>
            </a:fld>
            <a:endParaRPr lang="en-US"/>
          </a:p>
        </p:txBody>
      </p:sp>
      <p:sp>
        <p:nvSpPr>
          <p:cNvPr id="154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E9390F-2E0E-41E7-8C59-A0B8FD319779}" type="slidenum">
              <a:rPr lang="en-US"/>
              <a:pPr/>
              <a:t>69</a:t>
            </a:fld>
            <a:endParaRPr lang="en-US"/>
          </a:p>
        </p:txBody>
      </p:sp>
      <p:sp>
        <p:nvSpPr>
          <p:cNvPr id="154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A45590-6A01-459E-9531-AE8C80C86E52}" type="slidenum">
              <a:rPr lang="en-US"/>
              <a:pPr/>
              <a:t>70</a:t>
            </a:fld>
            <a:endParaRPr lang="en-US"/>
          </a:p>
        </p:txBody>
      </p:sp>
      <p:sp>
        <p:nvSpPr>
          <p:cNvPr id="154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E0740B-8578-4382-833D-478C1D4E6BDA}" type="slidenum">
              <a:rPr lang="en-US"/>
              <a:pPr/>
              <a:t>8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90936C-EE46-4924-BF4A-0D42DEFA90A4}" type="slidenum">
              <a:rPr lang="en-US"/>
              <a:pPr/>
              <a:t>71</a:t>
            </a:fld>
            <a:endParaRPr lang="en-US"/>
          </a:p>
        </p:txBody>
      </p:sp>
      <p:sp>
        <p:nvSpPr>
          <p:cNvPr id="154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7B63DB-83C1-4E86-9EBA-63B245E2DD0B}" type="slidenum">
              <a:rPr lang="en-US"/>
              <a:pPr/>
              <a:t>72</a:t>
            </a:fld>
            <a:endParaRPr lang="en-US"/>
          </a:p>
        </p:txBody>
      </p:sp>
      <p:sp>
        <p:nvSpPr>
          <p:cNvPr id="154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571904-0E16-45E6-A377-954514321522}" type="slidenum">
              <a:rPr lang="en-US"/>
              <a:pPr/>
              <a:t>73</a:t>
            </a:fld>
            <a:endParaRPr lang="en-US"/>
          </a:p>
        </p:txBody>
      </p:sp>
      <p:sp>
        <p:nvSpPr>
          <p:cNvPr id="154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68C49-0E67-4417-A1EF-13DD6F19B384}" type="slidenum">
              <a:rPr lang="en-US"/>
              <a:pPr/>
              <a:t>74</a:t>
            </a:fld>
            <a:endParaRPr lang="en-US"/>
          </a:p>
        </p:txBody>
      </p:sp>
      <p:sp>
        <p:nvSpPr>
          <p:cNvPr id="154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9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10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54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53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58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57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image" Target="../media/image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6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vmlDrawing" Target="../drawings/vmlDrawing5.v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10" Type="http://schemas.openxmlformats.org/officeDocument/2006/relationships/image" Target="../media/image9.wmf"/><Relationship Id="rId4" Type="http://schemas.openxmlformats.org/officeDocument/2006/relationships/tags" Target="../tags/tag63.xml"/><Relationship Id="rId9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.vml"/><Relationship Id="rId6" Type="http://schemas.openxmlformats.org/officeDocument/2006/relationships/tags" Target="../tags/tag70.xml"/><Relationship Id="rId11" Type="http://schemas.openxmlformats.org/officeDocument/2006/relationships/image" Target="../media/image9.wmf"/><Relationship Id="rId5" Type="http://schemas.openxmlformats.org/officeDocument/2006/relationships/tags" Target="../tags/tag69.xml"/><Relationship Id="rId10" Type="http://schemas.openxmlformats.org/officeDocument/2006/relationships/oleObject" Target="../embeddings/oleObject6.bin"/><Relationship Id="rId4" Type="http://schemas.openxmlformats.org/officeDocument/2006/relationships/tags" Target="../tags/tag68.xml"/><Relationship Id="rId9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vmlDrawing" Target="../drawings/vmlDrawing7.v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10.wmf"/><Relationship Id="rId4" Type="http://schemas.openxmlformats.org/officeDocument/2006/relationships/tags" Target="../tags/tag74.xml"/><Relationship Id="rId9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" Type="http://schemas.openxmlformats.org/officeDocument/2006/relationships/vmlDrawing" Target="../drawings/vmlDrawing8.vml"/><Relationship Id="rId6" Type="http://schemas.openxmlformats.org/officeDocument/2006/relationships/tags" Target="../tags/tag81.xml"/><Relationship Id="rId11" Type="http://schemas.openxmlformats.org/officeDocument/2006/relationships/image" Target="../media/image10.wmf"/><Relationship Id="rId5" Type="http://schemas.openxmlformats.org/officeDocument/2006/relationships/tags" Target="../tags/tag80.xml"/><Relationship Id="rId10" Type="http://schemas.openxmlformats.org/officeDocument/2006/relationships/oleObject" Target="../embeddings/oleObject8.bin"/><Relationship Id="rId4" Type="http://schemas.openxmlformats.org/officeDocument/2006/relationships/tags" Target="../tags/tag79.xml"/><Relationship Id="rId9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vmlDrawing" Target="../drawings/vmlDrawing10.v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10" Type="http://schemas.openxmlformats.org/officeDocument/2006/relationships/image" Target="../media/image12.emf"/><Relationship Id="rId4" Type="http://schemas.openxmlformats.org/officeDocument/2006/relationships/tags" Target="../tags/tag86.xml"/><Relationship Id="rId9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vmlDrawing" Target="../drawings/vmlDrawing11.vml"/><Relationship Id="rId6" Type="http://schemas.openxmlformats.org/officeDocument/2006/relationships/tags" Target="../tags/tag93.xml"/><Relationship Id="rId11" Type="http://schemas.openxmlformats.org/officeDocument/2006/relationships/image" Target="../media/image13.wmf"/><Relationship Id="rId5" Type="http://schemas.openxmlformats.org/officeDocument/2006/relationships/tags" Target="../tags/tag92.xml"/><Relationship Id="rId10" Type="http://schemas.openxmlformats.org/officeDocument/2006/relationships/oleObject" Target="../embeddings/oleObject11.bin"/><Relationship Id="rId4" Type="http://schemas.openxmlformats.org/officeDocument/2006/relationships/tags" Target="../tags/tag91.xml"/><Relationship Id="rId9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image" Target="../media/image14.wmf"/><Relationship Id="rId2" Type="http://schemas.openxmlformats.org/officeDocument/2006/relationships/tags" Target="../tags/tag9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15.wmf"/><Relationship Id="rId2" Type="http://schemas.openxmlformats.org/officeDocument/2006/relationships/tags" Target="../tags/tag9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00.xml"/><Relationship Id="rId7" Type="http://schemas.openxmlformats.org/officeDocument/2006/relationships/image" Target="../media/image16.wmf"/><Relationship Id="rId2" Type="http://schemas.openxmlformats.org/officeDocument/2006/relationships/tags" Target="../tags/tag99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104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103.xml"/><Relationship Id="rId1" Type="http://schemas.openxmlformats.org/officeDocument/2006/relationships/vmlDrawing" Target="../drawings/vmlDrawing1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9" Type="http://schemas.openxmlformats.org/officeDocument/2006/relationships/image" Target="../media/image1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4" Type="http://schemas.openxmlformats.org/officeDocument/2006/relationships/tags" Target="../tags/tag1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1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16.v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10" Type="http://schemas.openxmlformats.org/officeDocument/2006/relationships/image" Target="../media/image19.emf"/><Relationship Id="rId4" Type="http://schemas.openxmlformats.org/officeDocument/2006/relationships/tags" Target="../tags/tag116.xml"/><Relationship Id="rId9" Type="http://schemas.openxmlformats.org/officeDocument/2006/relationships/oleObject" Target="../embeddings/oleObject16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10" Type="http://schemas.openxmlformats.org/officeDocument/2006/relationships/image" Target="../media/image20.wmf"/><Relationship Id="rId4" Type="http://schemas.openxmlformats.org/officeDocument/2006/relationships/tags" Target="../tags/tag121.xml"/><Relationship Id="rId9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135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9" Type="http://schemas.openxmlformats.org/officeDocument/2006/relationships/image" Target="../media/image2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tags" Target="../tags/tag140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1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9" Type="http://schemas.openxmlformats.org/officeDocument/2006/relationships/image" Target="../media/image6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3" Type="http://schemas.openxmlformats.org/officeDocument/2006/relationships/tags" Target="../tags/tag14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20.v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10" Type="http://schemas.openxmlformats.org/officeDocument/2006/relationships/image" Target="../media/image24.wmf"/><Relationship Id="rId4" Type="http://schemas.openxmlformats.org/officeDocument/2006/relationships/tags" Target="../tags/tag145.xml"/><Relationship Id="rId9" Type="http://schemas.openxmlformats.org/officeDocument/2006/relationships/oleObject" Target="../embeddings/oleObject2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3.xml"/><Relationship Id="rId4" Type="http://schemas.openxmlformats.org/officeDocument/2006/relationships/tags" Target="../tags/tag1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160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175.xml"/><Relationship Id="rId7" Type="http://schemas.openxmlformats.org/officeDocument/2006/relationships/notesSlide" Target="../notesSlides/notesSlide5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2.xml"/><Relationship Id="rId4" Type="http://schemas.openxmlformats.org/officeDocument/2006/relationships/tags" Target="../tags/tag18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185.xml"/><Relationship Id="rId7" Type="http://schemas.openxmlformats.org/officeDocument/2006/relationships/notesSlide" Target="../notesSlides/notesSlide54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3" Type="http://schemas.openxmlformats.org/officeDocument/2006/relationships/tags" Target="../tags/tag19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1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10" Type="http://schemas.openxmlformats.org/officeDocument/2006/relationships/image" Target="../media/image28.wmf"/><Relationship Id="rId4" Type="http://schemas.openxmlformats.org/officeDocument/2006/relationships/tags" Target="../tags/tag193.xml"/><Relationship Id="rId9" Type="http://schemas.openxmlformats.org/officeDocument/2006/relationships/oleObject" Target="../embeddings/oleObject21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97.xml"/><Relationship Id="rId7" Type="http://schemas.openxmlformats.org/officeDocument/2006/relationships/notesSlide" Target="../notesSlides/notesSlide57.xml"/><Relationship Id="rId2" Type="http://schemas.openxmlformats.org/officeDocument/2006/relationships/tags" Target="../tags/tag196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9" Type="http://schemas.openxmlformats.org/officeDocument/2006/relationships/image" Target="../media/image29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201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200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9" Type="http://schemas.openxmlformats.org/officeDocument/2006/relationships/image" Target="../media/image3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14.xml"/><Relationship Id="rId7" Type="http://schemas.openxmlformats.org/officeDocument/2006/relationships/oleObject" Target="../embeddings/oleObject2.bin"/><Relationship Id="rId2" Type="http://schemas.openxmlformats.org/officeDocument/2006/relationships/tags" Target="../tags/tag13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205.xml"/><Relationship Id="rId7" Type="http://schemas.openxmlformats.org/officeDocument/2006/relationships/notesSlide" Target="../notesSlides/notesSlide59.xml"/><Relationship Id="rId2" Type="http://schemas.openxmlformats.org/officeDocument/2006/relationships/tags" Target="../tags/tag204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9" Type="http://schemas.openxmlformats.org/officeDocument/2006/relationships/image" Target="../media/image31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209.xml"/><Relationship Id="rId7" Type="http://schemas.openxmlformats.org/officeDocument/2006/relationships/notesSlide" Target="../notesSlides/notesSlide60.xml"/><Relationship Id="rId2" Type="http://schemas.openxmlformats.org/officeDocument/2006/relationships/tags" Target="../tags/tag208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9" Type="http://schemas.openxmlformats.org/officeDocument/2006/relationships/image" Target="../media/image31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225.xml"/><Relationship Id="rId7" Type="http://schemas.openxmlformats.org/officeDocument/2006/relationships/notesSlide" Target="../notesSlides/notesSlide64.xml"/><Relationship Id="rId2" Type="http://schemas.openxmlformats.org/officeDocument/2006/relationships/tags" Target="../tags/tag224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9" Type="http://schemas.openxmlformats.org/officeDocument/2006/relationships/image" Target="../media/image32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245.xml"/><Relationship Id="rId7" Type="http://schemas.openxmlformats.org/officeDocument/2006/relationships/notesSlide" Target="../notesSlides/notesSlide69.xml"/><Relationship Id="rId2" Type="http://schemas.openxmlformats.org/officeDocument/2006/relationships/tags" Target="../tags/tag244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9" Type="http://schemas.openxmlformats.org/officeDocument/2006/relationships/image" Target="../media/image33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249.xml"/><Relationship Id="rId7" Type="http://schemas.openxmlformats.org/officeDocument/2006/relationships/notesSlide" Target="../notesSlides/notesSlide70.xml"/><Relationship Id="rId2" Type="http://schemas.openxmlformats.org/officeDocument/2006/relationships/tags" Target="../tags/tag248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9" Type="http://schemas.openxmlformats.org/officeDocument/2006/relationships/image" Target="../media/image34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257.xml"/><Relationship Id="rId7" Type="http://schemas.openxmlformats.org/officeDocument/2006/relationships/notesSlide" Target="../notesSlides/notesSlide72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9" Type="http://schemas.openxmlformats.org/officeDocument/2006/relationships/image" Target="../media/image35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261.xml"/><Relationship Id="rId7" Type="http://schemas.openxmlformats.org/officeDocument/2006/relationships/notesSlide" Target="../notesSlides/notesSlide73.xml"/><Relationship Id="rId2" Type="http://schemas.openxmlformats.org/officeDocument/2006/relationships/tags" Target="../tags/tag260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image" Target="../media/image3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A program has 2,000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loads </a:t>
            </a:r>
            <a:r>
              <a:rPr lang="en-US" sz="3000" dirty="0">
                <a:latin typeface="Times New Roman" pitchFamily="18" charset="0"/>
                <a:cs typeface="Arial" charset="0"/>
              </a:rPr>
              <a:t>and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stores</a:t>
            </a:r>
            <a:endParaRPr lang="en-US" sz="3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1,250 of these data values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 </a:t>
            </a:r>
            <a:r>
              <a:rPr lang="en-US" sz="3000" dirty="0">
                <a:latin typeface="Times New Roman" pitchFamily="18" charset="0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Times New Roman" pitchFamily="18" charset="0"/>
                <a:cs typeface="Arial" charset="0"/>
              </a:rPr>
              <a:t>Rest supplied </a:t>
            </a:r>
            <a:r>
              <a:rPr lang="en-US" sz="3000" dirty="0">
                <a:latin typeface="Times New Roman" pitchFamily="18" charset="0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Hit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Rate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1250/2000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= 0.625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Miss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Rate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750/2000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0.375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1 – Hit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62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 cycle, </a:t>
            </a: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endParaRPr lang="en-US" sz="26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378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 cycle, </a:t>
            </a: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AMAT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MR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[1 + 0.375(100)] cycles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Times New Roman" pitchFamily="18" charset="0"/>
                <a:cs typeface="Arial" charset="0"/>
              </a:rPr>
              <a:t>			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	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38.5 cycles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3936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1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7620000" cy="4419600"/>
          </a:xfrm>
        </p:spPr>
        <p:txBody>
          <a:bodyPr/>
          <a:lstStyle/>
          <a:p>
            <a:r>
              <a:rPr lang="en-US" dirty="0" smtClean="0"/>
              <a:t>Highest </a:t>
            </a:r>
            <a:r>
              <a:rPr lang="en-US" dirty="0"/>
              <a:t>level in memory hierarchy</a:t>
            </a:r>
            <a:endParaRPr lang="en-US" dirty="0" smtClean="0"/>
          </a:p>
          <a:p>
            <a:r>
              <a:rPr lang="en-US" dirty="0" smtClean="0"/>
              <a:t>Fast </a:t>
            </a:r>
            <a:r>
              <a:rPr lang="en-US" dirty="0"/>
              <a:t>(typically ~ </a:t>
            </a:r>
            <a:r>
              <a:rPr lang="en-US" dirty="0" smtClean="0"/>
              <a:t>1 </a:t>
            </a:r>
            <a:r>
              <a:rPr lang="en-US" dirty="0"/>
              <a:t>cycle access time)</a:t>
            </a:r>
          </a:p>
          <a:p>
            <a:r>
              <a:rPr lang="en-US" dirty="0"/>
              <a:t>Ideally supplies most </a:t>
            </a:r>
            <a:r>
              <a:rPr lang="en-US" dirty="0" smtClean="0"/>
              <a:t>data </a:t>
            </a:r>
            <a:r>
              <a:rPr lang="en-US" dirty="0"/>
              <a:t>to </a:t>
            </a:r>
            <a:r>
              <a:rPr lang="en-US" dirty="0" smtClean="0"/>
              <a:t>processor</a:t>
            </a:r>
            <a:endParaRPr lang="en-US" dirty="0"/>
          </a:p>
          <a:p>
            <a:r>
              <a:rPr lang="en-US" dirty="0"/>
              <a:t>Usually holds most recently accessed data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4039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39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9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515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</p:spPr>
        <p:txBody>
          <a:bodyPr/>
          <a:lstStyle/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 smtClean="0"/>
              <a:t>		</a:t>
            </a:r>
            <a:r>
              <a:rPr lang="en-US" sz="2000" b="1" dirty="0" smtClean="0">
                <a:solidFill>
                  <a:schemeClr val="accent1"/>
                </a:solidFill>
              </a:rPr>
              <a:t>Focus </a:t>
            </a:r>
            <a:r>
              <a:rPr lang="en-US" sz="2000" b="1" dirty="0">
                <a:solidFill>
                  <a:schemeClr val="accent1"/>
                </a:solidFill>
              </a:rPr>
              <a:t>on data loads, but stores follow same principles</a:t>
            </a:r>
          </a:p>
        </p:txBody>
      </p:sp>
      <p:sp>
        <p:nvSpPr>
          <p:cNvPr id="14008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Design Questions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809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5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en-US" dirty="0"/>
              <a:t>Ideally, cache anticipates </a:t>
            </a:r>
            <a:r>
              <a:rPr lang="en-US" dirty="0" smtClean="0"/>
              <a:t>needed data and puts </a:t>
            </a:r>
            <a:r>
              <a:rPr lang="en-US" dirty="0"/>
              <a:t>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 smtClean="0"/>
              <a:t>Use </a:t>
            </a:r>
            <a:r>
              <a:rPr lang="en-US" dirty="0"/>
              <a:t>past to predict future – temporal and spatial locality: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/>
              <a:t> copy newly accessed data into </a:t>
            </a:r>
            <a:r>
              <a:rPr lang="en-US" dirty="0" smtClean="0"/>
              <a:t>cache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/>
              <a:t> copy neighboring data into cache </a:t>
            </a:r>
            <a:r>
              <a:rPr lang="en-US" dirty="0" smtClean="0"/>
              <a:t>too</a:t>
            </a:r>
            <a:endParaRPr lang="en-US" dirty="0"/>
          </a:p>
        </p:txBody>
      </p:sp>
      <p:sp>
        <p:nvSpPr>
          <p:cNvPr id="13629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29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294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data is held in the cache?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3614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2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Capacity (</a:t>
            </a:r>
            <a:r>
              <a:rPr lang="en-US" b="1" i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data bytes </a:t>
            </a:r>
            <a:r>
              <a:rPr lang="en-US" dirty="0" smtClean="0"/>
              <a:t>in cache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Block size (</a:t>
            </a:r>
            <a:r>
              <a:rPr lang="en-US" b="1" i="1" dirty="0">
                <a:solidFill>
                  <a:schemeClr val="accent1"/>
                </a:solidFill>
              </a:rPr>
              <a:t>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blocks (</a:t>
            </a:r>
            <a:r>
              <a:rPr lang="en-US" b="1" i="1" dirty="0">
                <a:solidFill>
                  <a:schemeClr val="accent1"/>
                </a:solidFill>
              </a:rPr>
              <a:t>B = C/b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Degree of associativity (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sets (</a:t>
            </a:r>
            <a:r>
              <a:rPr lang="en-US" b="1" i="1" dirty="0">
                <a:solidFill>
                  <a:schemeClr val="accent1"/>
                </a:solidFill>
              </a:rPr>
              <a:t>S = B/N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</p:txBody>
      </p:sp>
      <p:sp>
        <p:nvSpPr>
          <p:cNvPr id="14049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Terminology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874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153400" cy="4419600"/>
          </a:xfrm>
          <a:noFill/>
          <a:ln/>
        </p:spPr>
        <p:txBody>
          <a:bodyPr>
            <a:noAutofit/>
          </a:bodyPr>
          <a:lstStyle/>
          <a:p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r>
              <a:rPr lang="en-US" dirty="0"/>
              <a:t>Each memory address maps to exactly one set</a:t>
            </a:r>
          </a:p>
          <a:p>
            <a:r>
              <a:rPr lang="en-US" dirty="0"/>
              <a:t>Caches categorized by </a:t>
            </a:r>
            <a:r>
              <a:rPr lang="en-US" dirty="0" smtClean="0"/>
              <a:t># of </a:t>
            </a:r>
            <a:r>
              <a:rPr lang="en-US" dirty="0"/>
              <a:t>blocks in a set: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/>
            <a:r>
              <a:rPr lang="en-US" sz="3200" b="1" i="1" dirty="0">
                <a:solidFill>
                  <a:schemeClr val="accent1"/>
                </a:solidFill>
              </a:rPr>
              <a:t>N</a:t>
            </a:r>
            <a:r>
              <a:rPr lang="en-US" sz="3200" b="1" dirty="0">
                <a:solidFill>
                  <a:schemeClr val="accent1"/>
                </a:solidFill>
              </a:rPr>
              <a:t>-way set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</a:t>
            </a:r>
            <a:r>
              <a:rPr lang="en-US" sz="3200" dirty="0" smtClean="0"/>
              <a:t>in 1 </a:t>
            </a:r>
            <a:r>
              <a:rPr lang="en-US" sz="3200" dirty="0"/>
              <a:t>set</a:t>
            </a:r>
          </a:p>
          <a:p>
            <a:pPr lvl="1"/>
            <a:endParaRPr lang="en-US" sz="500" dirty="0"/>
          </a:p>
          <a:p>
            <a:r>
              <a:rPr lang="en-US" dirty="0"/>
              <a:t>Examine each organization for a cache with:</a:t>
            </a:r>
          </a:p>
          <a:p>
            <a:pPr lvl="1"/>
            <a:r>
              <a:rPr lang="en-US" sz="2600" dirty="0"/>
              <a:t>Capacity (</a:t>
            </a:r>
            <a:r>
              <a:rPr lang="en-US" sz="2600" i="1" dirty="0"/>
              <a:t>C</a:t>
            </a:r>
            <a:r>
              <a:rPr lang="en-US" sz="2600" dirty="0"/>
              <a:t> = 8 words)</a:t>
            </a:r>
          </a:p>
          <a:p>
            <a:pPr lvl="1"/>
            <a:r>
              <a:rPr lang="en-US" sz="2600" dirty="0"/>
              <a:t>Block size (</a:t>
            </a:r>
            <a:r>
              <a:rPr lang="en-US" sz="2600" i="1" dirty="0"/>
              <a:t>b</a:t>
            </a:r>
            <a:r>
              <a:rPr lang="en-US" sz="2600" dirty="0"/>
              <a:t> = 1 word)</a:t>
            </a:r>
          </a:p>
          <a:p>
            <a:pPr lvl="1"/>
            <a:r>
              <a:rPr lang="en-US" sz="2600" dirty="0"/>
              <a:t>So, number of blocks (</a:t>
            </a:r>
            <a:r>
              <a:rPr lang="en-US" sz="2600" i="1" dirty="0"/>
              <a:t>B</a:t>
            </a:r>
            <a:r>
              <a:rPr lang="en-US" sz="2600" dirty="0"/>
              <a:t> = 8)</a:t>
            </a:r>
          </a:p>
          <a:p>
            <a:pPr lvl="1"/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is data found?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437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153400" cy="4419600"/>
          </a:xfrm>
          <a:noFill/>
          <a:ln/>
        </p:spPr>
        <p:txBody>
          <a:bodyPr>
            <a:noAutofit/>
          </a:bodyPr>
          <a:lstStyle/>
          <a:p>
            <a:r>
              <a:rPr lang="en-US" b="1" i="1" dirty="0" smtClean="0"/>
              <a:t>C</a:t>
            </a:r>
            <a:r>
              <a:rPr lang="en-US" b="1" dirty="0" smtClean="0"/>
              <a:t> = 8</a:t>
            </a:r>
            <a:r>
              <a:rPr lang="en-US" dirty="0" smtClean="0"/>
              <a:t> words (capacity)</a:t>
            </a:r>
            <a:endParaRPr lang="en-US" dirty="0"/>
          </a:p>
          <a:p>
            <a:r>
              <a:rPr lang="en-US" b="1" i="1" dirty="0" smtClean="0"/>
              <a:t>b</a:t>
            </a:r>
            <a:r>
              <a:rPr lang="en-US" b="1" dirty="0" smtClean="0"/>
              <a:t> = 1</a:t>
            </a:r>
            <a:r>
              <a:rPr lang="en-US" dirty="0" smtClean="0"/>
              <a:t> word (block size)</a:t>
            </a:r>
            <a:endParaRPr lang="en-US" dirty="0"/>
          </a:p>
          <a:p>
            <a:r>
              <a:rPr lang="en-US" dirty="0" smtClean="0"/>
              <a:t>So, </a:t>
            </a:r>
            <a:r>
              <a:rPr lang="en-US" b="1" i="1" dirty="0" smtClean="0"/>
              <a:t>B</a:t>
            </a:r>
            <a:r>
              <a:rPr lang="en-US" b="1" dirty="0" smtClean="0"/>
              <a:t> = 8 </a:t>
            </a:r>
            <a:r>
              <a:rPr lang="en-US" dirty="0" smtClean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chemeClr val="accent1"/>
                </a:solidFill>
              </a:rPr>
              <a:t>    Ridiculously small, but will illustrate organizations</a:t>
            </a:r>
            <a:endParaRPr lang="en-US" sz="2600" b="1" dirty="0">
              <a:solidFill>
                <a:schemeClr val="accent1"/>
              </a:solidFill>
            </a:endParaRPr>
          </a:p>
          <a:p>
            <a:pPr lvl="1"/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Cache Parameters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560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99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0251379"/>
              </p:ext>
            </p:extLst>
          </p:nvPr>
        </p:nvGraphicFramePr>
        <p:xfrm>
          <a:off x="1066800" y="1050925"/>
          <a:ext cx="7924800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6" name="VISIO" r:id="rId8" imgW="3743280" imgH="2634840" progId="Visio.Drawing.6">
                  <p:embed/>
                </p:oleObj>
              </mc:Choice>
              <mc:Fallback>
                <p:oleObj name="VISIO" r:id="rId8" imgW="3743280" imgH="26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50925"/>
                        <a:ext cx="7924800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49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49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49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498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553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Memory System Performance Analysis</a:t>
            </a:r>
          </a:p>
          <a:p>
            <a:r>
              <a:rPr lang="en-US" b="1" dirty="0" smtClean="0"/>
              <a:t>Caches</a:t>
            </a:r>
          </a:p>
          <a:p>
            <a:r>
              <a:rPr lang="en-US" b="1" dirty="0" smtClean="0"/>
              <a:t>Virtual Memory</a:t>
            </a:r>
          </a:p>
          <a:p>
            <a:r>
              <a:rPr lang="en-US" b="1" dirty="0" smtClean="0"/>
              <a:t>Memory-Mapped I/O</a:t>
            </a:r>
          </a:p>
          <a:p>
            <a:r>
              <a:rPr lang="en-US" b="1" dirty="0" smtClean="0"/>
              <a:t>Summary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22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602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241041"/>
              </p:ext>
            </p:extLst>
          </p:nvPr>
        </p:nvGraphicFramePr>
        <p:xfrm>
          <a:off x="1295400" y="1066800"/>
          <a:ext cx="6884011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60" name="VISIO" r:id="rId8" imgW="3000240" imgH="2396880" progId="Visio.Drawing.6">
                  <p:embed/>
                </p:oleObj>
              </mc:Choice>
              <mc:Fallback>
                <p:oleObj name="VISIO" r:id="rId8" imgW="3000240" imgH="23968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066800"/>
                        <a:ext cx="6884011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60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60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60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853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8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00580900"/>
              </p:ext>
            </p:extLst>
          </p:nvPr>
        </p:nvGraphicFramePr>
        <p:xfrm>
          <a:off x="2667000" y="11922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07" name="VISIO" r:id="rId9" imgW="2871720" imgH="1499760" progId="Visio.Drawing.6">
                  <p:embed/>
                </p:oleObj>
              </mc:Choice>
              <mc:Fallback>
                <p:oleObj name="VISIO" r:id="rId9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922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29200" y="4648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= 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6169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8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7726209"/>
              </p:ext>
            </p:extLst>
          </p:nvPr>
        </p:nvGraphicFramePr>
        <p:xfrm>
          <a:off x="2667000" y="11922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6" name="VISIO" r:id="rId10" imgW="2871720" imgH="1499760" progId="Visio.Drawing.6">
                  <p:embed/>
                </p:oleObj>
              </mc:Choice>
              <mc:Fallback>
                <p:oleObj name="VISIO" r:id="rId10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922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29200" y="4648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6984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53000" y="55626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Temporal Locality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409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514600" y="1227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6" name="VISIO" r:id="rId9" imgW="2871720" imgH="1499760" progId="Visio.Drawing.6">
                  <p:embed/>
                </p:oleObj>
              </mc:Choice>
              <mc:Fallback>
                <p:oleObj name="VISIO" r:id="rId9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227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04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514600" y="1227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0" name="VISIO" r:id="rId10" imgW="2871720" imgH="1499760" progId="Visio.Drawing.6">
                  <p:embed/>
                </p:oleObj>
              </mc:Choice>
              <mc:Fallback>
                <p:oleObj name="VISIO" r:id="rId10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227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  <p:sp>
        <p:nvSpPr>
          <p:cNvPr id="140800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24400" y="58674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6063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0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1522447"/>
              </p:ext>
            </p:extLst>
          </p:nvPr>
        </p:nvGraphicFramePr>
        <p:xfrm>
          <a:off x="859699" y="1143001"/>
          <a:ext cx="782710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0" name="VISIO" r:id="rId5" imgW="3700440" imgH="2487600" progId="Visio.Drawing.6">
                  <p:embed/>
                </p:oleObj>
              </mc:Choice>
              <mc:Fallback>
                <p:oleObj name="VISIO" r:id="rId5" imgW="3700440" imgH="2487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699" y="1143001"/>
                        <a:ext cx="782710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-Way Set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4303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41395440"/>
              </p:ext>
            </p:extLst>
          </p:nvPr>
        </p:nvGraphicFramePr>
        <p:xfrm>
          <a:off x="1752600" y="40386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44" name="VISIO" r:id="rId9" imgW="2571840" imgH="834840" progId="Visio.Drawing.6">
                  <p:embed/>
                </p:oleObj>
              </mc:Choice>
              <mc:Fallback>
                <p:oleObj name="VISIO" r:id="rId9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386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596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20574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3030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60675817"/>
              </p:ext>
            </p:extLst>
          </p:nvPr>
        </p:nvGraphicFramePr>
        <p:xfrm>
          <a:off x="1752600" y="40386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7" name="VISIO" r:id="rId10" imgW="2571840" imgH="834840" progId="Visio.Drawing.6">
                  <p:embed/>
                </p:oleObj>
              </mc:Choice>
              <mc:Fallback>
                <p:oleObj name="VISIO" r:id="rId10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386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596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20574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5961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53000" y="30480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Associativity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conflict misses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176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14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686613"/>
              </p:ext>
            </p:extLst>
          </p:nvPr>
        </p:nvGraphicFramePr>
        <p:xfrm>
          <a:off x="685800" y="2828306"/>
          <a:ext cx="8458200" cy="49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52" name="VISIO" r:id="rId6" imgW="5155920" imgH="302040" progId="Visio.Drawing.6">
                  <p:embed/>
                </p:oleObj>
              </mc:Choice>
              <mc:Fallback>
                <p:oleObj name="VISIO" r:id="rId6" imgW="5155920" imgH="302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28306"/>
                        <a:ext cx="8458200" cy="49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114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43200" y="38100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Fully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9418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5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696200" cy="49530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Increase block size:</a:t>
            </a:r>
          </a:p>
          <a:p>
            <a:pPr lvl="1"/>
            <a:r>
              <a:rPr lang="en-US" sz="2600" dirty="0"/>
              <a:t>Block size, </a:t>
            </a:r>
            <a:r>
              <a:rPr lang="en-US" sz="2600" b="1" i="1" dirty="0"/>
              <a:t>b</a:t>
            </a:r>
            <a:r>
              <a:rPr lang="en-US" sz="2600" b="1" dirty="0"/>
              <a:t> = 4</a:t>
            </a:r>
            <a:r>
              <a:rPr lang="en-US" sz="2600" dirty="0"/>
              <a:t> </a:t>
            </a:r>
            <a:r>
              <a:rPr lang="en-US" sz="2600" b="1" dirty="0"/>
              <a:t>words</a:t>
            </a:r>
          </a:p>
          <a:p>
            <a:pPr lvl="1"/>
            <a:r>
              <a:rPr lang="en-US" sz="2600" i="1" dirty="0"/>
              <a:t>C</a:t>
            </a:r>
            <a:r>
              <a:rPr lang="en-US" sz="2600" dirty="0"/>
              <a:t> = 8 words</a:t>
            </a:r>
          </a:p>
          <a:p>
            <a:pPr lvl="1"/>
            <a:r>
              <a:rPr lang="en-US" sz="2600" dirty="0"/>
              <a:t>Direct mapped (1 block per set)</a:t>
            </a:r>
          </a:p>
          <a:p>
            <a:pPr lvl="1"/>
            <a:r>
              <a:rPr lang="en-US" sz="2600" dirty="0"/>
              <a:t>Number of blocks, </a:t>
            </a:r>
            <a:r>
              <a:rPr lang="en-US" sz="2600" b="1" i="1" dirty="0"/>
              <a:t>B</a:t>
            </a:r>
            <a:r>
              <a:rPr lang="en-US" sz="2600" b="1" dirty="0"/>
              <a:t> = </a:t>
            </a:r>
            <a:r>
              <a:rPr lang="en-US" sz="2600" b="1" dirty="0" smtClean="0"/>
              <a:t>2</a:t>
            </a:r>
            <a:r>
              <a:rPr lang="en-US" sz="2600" dirty="0" smtClean="0"/>
              <a:t> (</a:t>
            </a:r>
            <a:r>
              <a:rPr lang="en-US" sz="2600" i="1" dirty="0" smtClean="0"/>
              <a:t>C</a:t>
            </a:r>
            <a:r>
              <a:rPr lang="en-US" sz="2600" dirty="0" smtClean="0"/>
              <a:t>/</a:t>
            </a:r>
            <a:r>
              <a:rPr lang="en-US" sz="2600" i="1" dirty="0" smtClean="0"/>
              <a:t>b</a:t>
            </a:r>
            <a:r>
              <a:rPr lang="en-US" sz="2600" dirty="0" smtClean="0"/>
              <a:t> </a:t>
            </a:r>
            <a:r>
              <a:rPr lang="en-US" sz="2600" dirty="0"/>
              <a:t>= 8/4 = </a:t>
            </a:r>
            <a:r>
              <a:rPr lang="en-US" sz="2600" dirty="0" smtClean="0"/>
              <a:t>2)</a:t>
            </a:r>
            <a:endParaRPr lang="en-US" sz="2600" dirty="0"/>
          </a:p>
        </p:txBody>
      </p:sp>
      <p:graphicFrame>
        <p:nvGraphicFramePr>
          <p:cNvPr id="1372171" name="Object 11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3978373"/>
              </p:ext>
            </p:extLst>
          </p:nvPr>
        </p:nvGraphicFramePr>
        <p:xfrm>
          <a:off x="1219200" y="33528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76" name="VISIO" r:id="rId6" imgW="4500720" imgH="1908720" progId="Visio.Drawing.6">
                  <p:embed/>
                </p:oleObj>
              </mc:Choice>
              <mc:Fallback>
                <p:oleObj name="VISIO" r:id="rId6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528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Spatial Locality?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668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7837" name="Object 13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6568184"/>
              </p:ext>
            </p:extLst>
          </p:nvPr>
        </p:nvGraphicFramePr>
        <p:xfrm>
          <a:off x="914400" y="2971800"/>
          <a:ext cx="7772400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4" name="VISIO" r:id="rId8" imgW="2217960" imgH="829800" progId="Visio.Drawing.6">
                  <p:embed/>
                </p:oleObj>
              </mc:Choice>
              <mc:Fallback>
                <p:oleObj name="VISIO" r:id="rId8" imgW="2217960" imgH="829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7772400" cy="290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78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32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Computer performance depends on: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Processor performance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 system performance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  </a:t>
            </a:r>
            <a:r>
              <a:rPr lang="en-US" sz="3200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3200" b="1" dirty="0" smtClean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Memory </a:t>
            </a:r>
            <a:r>
              <a:rPr lang="en-US" sz="3200" b="1" dirty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Interface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7540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7382297"/>
              </p:ext>
            </p:extLst>
          </p:nvPr>
        </p:nvGraphicFramePr>
        <p:xfrm>
          <a:off x="1219200" y="29718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00" name="VISIO" r:id="rId6" imgW="4500720" imgH="1908720" progId="Visio.Drawing.6">
                  <p:embed/>
                </p:oleObj>
              </mc:Choice>
              <mc:Fallback>
                <p:oleObj name="VISIO" r:id="rId6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9718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13125" name="Picture 5" descr="CacheBlockSize"/>
          <p:cNvPicPr>
            <a:picLocks noGrp="1" noChangeAspect="1" noChangeArrowheads="1"/>
          </p:cNvPicPr>
          <p:nvPr>
            <p:ph sz="half" idx="4294967295"/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219200"/>
            <a:ext cx="5105400" cy="159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with Larger Block Size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74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9" name="Rectangle 3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066800" y="10668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sp>
        <p:nvSpPr>
          <p:cNvPr id="1412102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65123" y="1371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366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9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066800" y="10668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12101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53374726"/>
              </p:ext>
            </p:extLst>
          </p:nvPr>
        </p:nvGraphicFramePr>
        <p:xfrm>
          <a:off x="1600200" y="3603625"/>
          <a:ext cx="68580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8" name="VISIO" r:id="rId8" imgW="4557600" imgH="1908720" progId="Visio.Drawing.6">
                  <p:embed/>
                </p:oleObj>
              </mc:Choice>
              <mc:Fallback>
                <p:oleObj name="VISIO" r:id="rId8" imgW="455760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603625"/>
                        <a:ext cx="685800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210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65123" y="1371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141210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6820" y="24765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Larger blocks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reduce 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447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5562600" cy="4953000"/>
          </a:xfrm>
          <a:noFill/>
          <a:ln/>
        </p:spPr>
        <p:txBody>
          <a:bodyPr/>
          <a:lstStyle/>
          <a:p>
            <a:r>
              <a:rPr lang="en-US" sz="2400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dirty="0"/>
              <a:t>Number of </a:t>
            </a:r>
            <a:r>
              <a:rPr lang="en-US" sz="2400" dirty="0" smtClean="0"/>
              <a:t>sets</a:t>
            </a:r>
            <a:r>
              <a:rPr lang="en-US" sz="2400" dirty="0"/>
              <a:t>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375279" name="Group 47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2910247"/>
              </p:ext>
            </p:extLst>
          </p:nvPr>
        </p:nvGraphicFramePr>
        <p:xfrm>
          <a:off x="914400" y="3352800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752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52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52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Organization Recap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78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0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Cache is too small to hold all data of interest at </a:t>
            </a:r>
            <a:r>
              <a:rPr lang="en-US" sz="2400" dirty="0" smtClean="0"/>
              <a:t>once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If </a:t>
            </a:r>
            <a:r>
              <a:rPr lang="en-US" sz="2400" dirty="0" smtClean="0"/>
              <a:t>cache full: program accesses </a:t>
            </a:r>
            <a:r>
              <a:rPr lang="en-US" sz="2400" dirty="0"/>
              <a:t>data </a:t>
            </a:r>
            <a:r>
              <a:rPr lang="en-US" sz="2400" dirty="0" smtClean="0"/>
              <a:t>X &amp; evicts </a:t>
            </a:r>
            <a:r>
              <a:rPr lang="en-US" sz="2400" dirty="0"/>
              <a:t>data </a:t>
            </a:r>
            <a:r>
              <a:rPr lang="en-US" sz="2400" dirty="0" smtClean="0"/>
              <a:t>Y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i="1" dirty="0">
                <a:solidFill>
                  <a:schemeClr val="accent1"/>
                </a:solidFill>
              </a:rPr>
              <a:t>Capacity miss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when </a:t>
            </a:r>
            <a:r>
              <a:rPr lang="en-US" sz="2400" dirty="0"/>
              <a:t>access Y again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How </a:t>
            </a:r>
            <a:r>
              <a:rPr lang="en-US" sz="2400" dirty="0"/>
              <a:t>to choose Y to minimize chance of needing it again? 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Least recently used (LRU) replacement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/>
              <a:t>the least recently used block in a set </a:t>
            </a:r>
            <a:r>
              <a:rPr lang="en-US" sz="2400" dirty="0" smtClean="0"/>
              <a:t>evicted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Capacity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883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91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</a:t>
            </a:r>
            <a:r>
              <a:rPr lang="en-US" dirty="0" smtClean="0"/>
              <a:t>accessed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Capacity:</a:t>
            </a:r>
            <a:r>
              <a:rPr lang="en-US" dirty="0"/>
              <a:t> cache too small to hold all data of interest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Conflict:</a:t>
            </a:r>
            <a:r>
              <a:rPr lang="en-US" dirty="0"/>
              <a:t> 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chemeClr val="accent1"/>
                </a:solidFill>
              </a:rPr>
              <a:t>Miss penalty:</a:t>
            </a:r>
            <a:r>
              <a:rPr lang="en-US" sz="2600" dirty="0">
                <a:solidFill>
                  <a:schemeClr val="accent1"/>
                </a:solidFill>
              </a:rPr>
              <a:t> </a:t>
            </a:r>
            <a:r>
              <a:rPr lang="en-US" sz="2600" dirty="0"/>
              <a:t>time it takes to retrieve a block </a:t>
            </a:r>
            <a:r>
              <a:rPr lang="en-US" sz="2600" dirty="0" smtClean="0"/>
              <a:t>from lower </a:t>
            </a:r>
            <a:r>
              <a:rPr lang="en-US" sz="2600" dirty="0"/>
              <a:t>level of hierarchy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Types of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2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889600"/>
              </p:ext>
            </p:extLst>
          </p:nvPr>
        </p:nvGraphicFramePr>
        <p:xfrm>
          <a:off x="1371600" y="2551112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96" name="VISIO" r:id="rId9" imgW="3209040" imgH="2005920" progId="Visio.Drawing.6">
                  <p:embed/>
                </p:oleObj>
              </mc:Choice>
              <mc:Fallback>
                <p:oleObj name="VISIO" r:id="rId9" imgW="3209040" imgH="2005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51112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143000"/>
            <a:ext cx="45720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# MIPS assembly</a:t>
            </a:r>
          </a:p>
          <a:p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$t0, 0x04($0)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$t1, 0x24($0)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$t2, 0x54($0)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5647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6749827"/>
              </p:ext>
            </p:extLst>
          </p:nvPr>
        </p:nvGraphicFramePr>
        <p:xfrm>
          <a:off x="1371600" y="2551112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92" name="VISIO" r:id="rId9" imgW="3209040" imgH="2005920" progId="Visio.Drawing.6">
                  <p:embed/>
                </p:oleObj>
              </mc:Choice>
              <mc:Fallback>
                <p:oleObj name="VISIO" r:id="rId9" imgW="3209040" imgH="2005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51112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143000"/>
            <a:ext cx="45720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# MIPS assembly</a:t>
            </a:r>
          </a:p>
          <a:p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$t0, 0x04($0)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$t1, 0x24($0)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$t2, 0x54($0)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325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7" name="Rectangle 7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90600" y="1295400"/>
            <a:ext cx="8153400" cy="4953000"/>
          </a:xfrm>
          <a:noFill/>
          <a:ln/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What data is held in the cache?</a:t>
            </a:r>
          </a:p>
          <a:p>
            <a:pPr lvl="1"/>
            <a:r>
              <a:rPr lang="en-US" sz="2600" dirty="0"/>
              <a:t>Recently used data (temporal locality)</a:t>
            </a:r>
          </a:p>
          <a:p>
            <a:pPr lvl="1"/>
            <a:r>
              <a:rPr lang="en-US" sz="2600" dirty="0"/>
              <a:t>Nearby data (spatial </a:t>
            </a:r>
            <a:r>
              <a:rPr lang="en-US" sz="2600" dirty="0" smtClean="0"/>
              <a:t>locality)</a:t>
            </a:r>
            <a:endParaRPr lang="en-US" sz="2600" dirty="0"/>
          </a:p>
          <a:p>
            <a:r>
              <a:rPr lang="en-US" sz="3000" b="1" dirty="0">
                <a:solidFill>
                  <a:schemeClr val="accent1"/>
                </a:solidFill>
              </a:rPr>
              <a:t>How is data found?</a:t>
            </a:r>
          </a:p>
          <a:p>
            <a:pPr lvl="1"/>
            <a:r>
              <a:rPr lang="en-US" sz="2600" dirty="0"/>
              <a:t>Set is determined by address of data</a:t>
            </a:r>
          </a:p>
          <a:p>
            <a:pPr lvl="1"/>
            <a:r>
              <a:rPr lang="en-US" sz="2600" dirty="0"/>
              <a:t>Word within block also determined by </a:t>
            </a:r>
            <a:r>
              <a:rPr lang="en-US" sz="2600" dirty="0" smtClean="0"/>
              <a:t>address</a:t>
            </a:r>
            <a:endParaRPr lang="en-US" sz="2600" dirty="0"/>
          </a:p>
          <a:p>
            <a:pPr lvl="1"/>
            <a:r>
              <a:rPr lang="en-US" sz="2600" dirty="0"/>
              <a:t>In associative caches, data could be in one of several ways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What data is replaced?</a:t>
            </a:r>
          </a:p>
          <a:p>
            <a:pPr lvl="1"/>
            <a:r>
              <a:rPr lang="en-US" sz="2600" dirty="0"/>
              <a:t>Least-recently used way in the set</a:t>
            </a:r>
          </a:p>
        </p:txBody>
      </p:sp>
      <p:sp>
        <p:nvSpPr>
          <p:cNvPr id="1377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7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7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175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2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122362"/>
            <a:ext cx="6324600" cy="5049838"/>
          </a:xfrm>
          <a:noFill/>
          <a:ln/>
        </p:spPr>
      </p:pic>
      <p:sp>
        <p:nvSpPr>
          <p:cNvPr id="156365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3200" y="9906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  <p:sp>
        <p:nvSpPr>
          <p:cNvPr id="156365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19200" y="6248400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>
                <a:latin typeface="Times New Roman" pitchFamily="18" charset="0"/>
                <a:cs typeface="Arial" charset="0"/>
              </a:rPr>
              <a:t>Adapted from Patterson &amp; Hennessy, </a:t>
            </a:r>
            <a:r>
              <a:rPr lang="en-US" sz="1200" b="1" i="1" dirty="0">
                <a:latin typeface="Times New Roman" pitchFamily="18" charset="0"/>
                <a:cs typeface="Arial" charset="0"/>
              </a:rPr>
              <a:t>Computer Architecture: A Quantitative </a:t>
            </a:r>
            <a:r>
              <a:rPr lang="en-US" sz="1200" b="1" i="1" dirty="0" smtClean="0">
                <a:latin typeface="Times New Roman" pitchFamily="18" charset="0"/>
                <a:cs typeface="Arial" charset="0"/>
              </a:rPr>
              <a:t>Approach, </a:t>
            </a:r>
            <a:r>
              <a:rPr lang="en-US" sz="1200" b="1" dirty="0" smtClean="0">
                <a:latin typeface="Times New Roman" pitchFamily="18" charset="0"/>
                <a:cs typeface="Arial" charset="0"/>
              </a:rPr>
              <a:t>2011</a:t>
            </a:r>
            <a:endParaRPr lang="en-US" sz="12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39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dirty="0" smtClean="0">
                <a:latin typeface="Times New Roman" pitchFamily="18" charset="0"/>
                <a:cs typeface="Arial" charset="0"/>
              </a:rPr>
              <a:t>In prior chapters, assumed access memory in 1 </a:t>
            </a:r>
            <a:r>
              <a:rPr lang="en-US" sz="2600" dirty="0">
                <a:latin typeface="Times New Roman" pitchFamily="18" charset="0"/>
                <a:cs typeface="Arial" charset="0"/>
              </a:rPr>
              <a:t>clock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cycle – but hasn’t </a:t>
            </a:r>
            <a:r>
              <a:rPr lang="en-US" sz="2600" dirty="0">
                <a:latin typeface="Times New Roman" pitchFamily="18" charset="0"/>
                <a:cs typeface="Arial" charset="0"/>
              </a:rPr>
              <a:t>been true since the 1980’s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Processor-Memory Gap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47913"/>
            <a:ext cx="7422286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993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700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219200"/>
            <a:ext cx="7010400" cy="4116388"/>
          </a:xfrm>
          <a:noFill/>
          <a:ln/>
        </p:spPr>
      </p:pic>
      <p:sp>
        <p:nvSpPr>
          <p:cNvPr id="156570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28800" y="54864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5398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74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Larger caches have lower miss rates, longer access times</a:t>
            </a:r>
          </a:p>
          <a:p>
            <a:r>
              <a:rPr lang="en-US" dirty="0"/>
              <a:t>Expand </a:t>
            </a:r>
            <a:r>
              <a:rPr lang="en-US" dirty="0" smtClean="0"/>
              <a:t>memory </a:t>
            </a:r>
            <a:r>
              <a:rPr lang="en-US" dirty="0"/>
              <a:t>hierarchy to multiple levels of caches</a:t>
            </a:r>
          </a:p>
          <a:p>
            <a:r>
              <a:rPr lang="en-US" dirty="0"/>
              <a:t>Level 1: small and fast (e.g. 16 KB, 1 cycle)</a:t>
            </a:r>
          </a:p>
          <a:p>
            <a:r>
              <a:rPr lang="en-US" dirty="0"/>
              <a:t>Level 2: larger and slower (e.g. 256 KB, 2-6 cycles)</a:t>
            </a:r>
          </a:p>
          <a:p>
            <a:r>
              <a:rPr lang="en-US" dirty="0" smtClean="0"/>
              <a:t>Most modern PCs have L1, L2, and L3 cache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Multilevel Caches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8701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83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858167"/>
              </p:ext>
            </p:extLst>
          </p:nvPr>
        </p:nvGraphicFramePr>
        <p:xfrm>
          <a:off x="1676400" y="1295400"/>
          <a:ext cx="5791200" cy="507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0" name="VISIO" r:id="rId8" imgW="4143146" imgH="3628949" progId="Visio.Drawing.6">
                  <p:embed/>
                </p:oleObj>
              </mc:Choice>
              <mc:Fallback>
                <p:oleObj name="VISIO" r:id="rId8" imgW="4143146" imgH="362894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95400"/>
                        <a:ext cx="5791200" cy="507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83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83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83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Intel Pentium III Die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69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86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Gives the illusion of </a:t>
            </a:r>
            <a:r>
              <a:rPr lang="en-US" dirty="0" smtClean="0"/>
              <a:t>bigger memory</a:t>
            </a:r>
            <a:endParaRPr lang="en-US" dirty="0"/>
          </a:p>
          <a:p>
            <a:r>
              <a:rPr lang="en-US" dirty="0"/>
              <a:t>Main memory (DRAM) acts as cache for </a:t>
            </a:r>
            <a:r>
              <a:rPr lang="en-US" dirty="0" smtClean="0"/>
              <a:t>hard </a:t>
            </a:r>
            <a:r>
              <a:rPr lang="en-US" dirty="0"/>
              <a:t>disk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231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3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33600" y="4876800"/>
            <a:ext cx="6400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Physical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Virtual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Hard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drive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Slow, Large, Cheap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04491"/>
              </p:ext>
            </p:extLst>
          </p:nvPr>
        </p:nvGraphicFramePr>
        <p:xfrm>
          <a:off x="1066800" y="1676400"/>
          <a:ext cx="785336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5" name="VISIO" r:id="rId8" imgW="4752720" imgH="1752120" progId="Visio.Drawing.6">
                  <p:embed/>
                </p:oleObj>
              </mc:Choice>
              <mc:Fallback>
                <p:oleObj name="VISIO" r:id="rId8" imgW="4752720" imgH="175212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785336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89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4871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7313503"/>
              </p:ext>
            </p:extLst>
          </p:nvPr>
        </p:nvGraphicFramePr>
        <p:xfrm>
          <a:off x="1524000" y="1073331"/>
          <a:ext cx="6523038" cy="445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8" name="VISIO" r:id="rId9" imgW="6543720" imgH="4466520" progId="Visio.Drawing.6">
                  <p:embed/>
                </p:oleObj>
              </mc:Choice>
              <mc:Fallback>
                <p:oleObj name="VISIO" r:id="rId9" imgW="6543720" imgH="4466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73331"/>
                        <a:ext cx="6523038" cy="445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4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70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81200" y="5715000"/>
            <a:ext cx="5562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seek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correct location on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Hard Disk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988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6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33994" y="1143000"/>
            <a:ext cx="7905206" cy="4525963"/>
          </a:xfrm>
        </p:spPr>
        <p:txBody>
          <a:bodyPr>
            <a:noAutofit/>
          </a:bodyPr>
          <a:lstStyle/>
          <a:p>
            <a:r>
              <a:rPr lang="en-US" sz="2800" b="1" dirty="0"/>
              <a:t>V</a:t>
            </a:r>
            <a:r>
              <a:rPr lang="en-US" sz="2800" b="1" dirty="0" smtClean="0"/>
              <a:t>irtual </a:t>
            </a:r>
            <a:r>
              <a:rPr lang="en-US" sz="2800" b="1" dirty="0"/>
              <a:t>addresses</a:t>
            </a:r>
          </a:p>
          <a:p>
            <a:pPr lvl="1"/>
            <a:r>
              <a:rPr lang="en-US" sz="2200" dirty="0" smtClean="0"/>
              <a:t>Programs use virtual addresses</a:t>
            </a:r>
          </a:p>
          <a:p>
            <a:pPr lvl="1"/>
            <a:r>
              <a:rPr lang="en-US" sz="2200" dirty="0" smtClean="0"/>
              <a:t>Entire </a:t>
            </a:r>
            <a:r>
              <a:rPr lang="en-US" sz="2200" dirty="0"/>
              <a:t>virtual address space stored on a hard </a:t>
            </a:r>
            <a:r>
              <a:rPr lang="en-US" sz="2200" dirty="0" smtClean="0"/>
              <a:t>drive</a:t>
            </a:r>
            <a:endParaRPr lang="en-US" sz="2200" dirty="0"/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</a:t>
            </a:r>
            <a:r>
              <a:rPr lang="en-US" sz="2200" b="1" i="1" dirty="0" smtClean="0"/>
              <a:t>addresses </a:t>
            </a:r>
            <a:r>
              <a:rPr lang="en-US" sz="2200" dirty="0" smtClean="0"/>
              <a:t>(DRAM addresses)</a:t>
            </a:r>
            <a:endParaRPr lang="en-US" sz="2200" dirty="0"/>
          </a:p>
          <a:p>
            <a:pPr lvl="1"/>
            <a:r>
              <a:rPr lang="en-US" sz="2200" dirty="0"/>
              <a:t>Data not in DRAM </a:t>
            </a:r>
            <a:r>
              <a:rPr lang="en-US" sz="2200" dirty="0" smtClean="0"/>
              <a:t>fetched </a:t>
            </a:r>
            <a:r>
              <a:rPr lang="en-US" sz="2200" dirty="0"/>
              <a:t>from </a:t>
            </a:r>
            <a:r>
              <a:rPr lang="en-US" sz="2200" dirty="0" smtClean="0"/>
              <a:t>hard drive</a:t>
            </a:r>
            <a:endParaRPr lang="en-US" sz="2200" dirty="0"/>
          </a:p>
          <a:p>
            <a:r>
              <a:rPr lang="en-US" sz="2800" b="1" dirty="0" smtClean="0"/>
              <a:t>Memory Protection</a:t>
            </a:r>
          </a:p>
          <a:p>
            <a:pPr lvl="1"/>
            <a:r>
              <a:rPr lang="en-US" sz="2200" dirty="0" smtClean="0"/>
              <a:t>Each </a:t>
            </a:r>
            <a:r>
              <a:rPr lang="en-US" sz="2200" dirty="0"/>
              <a:t>program has </a:t>
            </a:r>
            <a:r>
              <a:rPr lang="en-US" sz="2200" dirty="0" smtClean="0"/>
              <a:t>own </a:t>
            </a:r>
            <a:r>
              <a:rPr lang="en-US" sz="2200" dirty="0"/>
              <a:t>virtual to physical mapping</a:t>
            </a:r>
          </a:p>
          <a:p>
            <a:pPr lvl="1"/>
            <a:r>
              <a:rPr lang="en-US" sz="2200" dirty="0"/>
              <a:t>Two programs can use </a:t>
            </a:r>
            <a:r>
              <a:rPr lang="en-US" sz="2200" dirty="0" smtClean="0"/>
              <a:t>same </a:t>
            </a:r>
            <a:r>
              <a:rPr lang="en-US" sz="2200" dirty="0"/>
              <a:t>virtual address for different data</a:t>
            </a:r>
          </a:p>
          <a:p>
            <a:pPr lvl="1"/>
            <a:r>
              <a:rPr lang="en-US" sz="2200" dirty="0"/>
              <a:t>Programs don’t need to be aware </a:t>
            </a:r>
            <a:r>
              <a:rPr lang="en-US" sz="2200" dirty="0" smtClean="0"/>
              <a:t>others </a:t>
            </a:r>
            <a:r>
              <a:rPr lang="en-US" sz="2200" dirty="0"/>
              <a:t>are running</a:t>
            </a:r>
          </a:p>
          <a:p>
            <a:pPr lvl="1"/>
            <a:r>
              <a:rPr lang="en-US" sz="2200" dirty="0"/>
              <a:t>One program (or virus) can’t corrupt </a:t>
            </a:r>
            <a:r>
              <a:rPr lang="en-US" sz="2200" dirty="0" smtClean="0"/>
              <a:t>memory </a:t>
            </a:r>
            <a:r>
              <a:rPr lang="en-US" sz="2200" dirty="0"/>
              <a:t>used by another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492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896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859680"/>
              </p:ext>
            </p:extLst>
          </p:nvPr>
        </p:nvGraphicFramePr>
        <p:xfrm>
          <a:off x="1524000" y="12954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48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8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89" name="Rectangle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57943" y="50292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Physical memory acts as cache for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Cache/Virtual Memory Analogues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753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853440" y="1219200"/>
            <a:ext cx="8229600" cy="4525963"/>
          </a:xfrm>
          <a:noFill/>
          <a:ln/>
        </p:spPr>
        <p:txBody>
          <a:bodyPr/>
          <a:lstStyle/>
          <a:p>
            <a:r>
              <a:rPr lang="en-US" b="1" dirty="0"/>
              <a:t>Page size:</a:t>
            </a:r>
            <a:r>
              <a:rPr lang="en-US" dirty="0"/>
              <a:t> amount of memory transferred from hard disk to DRAM at once</a:t>
            </a:r>
          </a:p>
          <a:p>
            <a:r>
              <a:rPr lang="en-US" b="1" dirty="0"/>
              <a:t>Address translation:</a:t>
            </a:r>
            <a:r>
              <a:rPr lang="en-US" dirty="0"/>
              <a:t> determining </a:t>
            </a:r>
            <a:r>
              <a:rPr lang="en-US" dirty="0" smtClean="0"/>
              <a:t>physical </a:t>
            </a:r>
            <a:r>
              <a:rPr lang="en-US" dirty="0"/>
              <a:t>address from </a:t>
            </a:r>
            <a:r>
              <a:rPr lang="en-US" dirty="0" smtClean="0"/>
              <a:t>virtual </a:t>
            </a:r>
            <a:r>
              <a:rPr lang="en-US" dirty="0"/>
              <a:t>address</a:t>
            </a:r>
          </a:p>
          <a:p>
            <a:r>
              <a:rPr lang="en-US" b="1" dirty="0"/>
              <a:t>Page table:</a:t>
            </a:r>
            <a:r>
              <a:rPr lang="en-US" dirty="0"/>
              <a:t> lookup table used to translate virtual addresses to physical addresses</a:t>
            </a:r>
          </a:p>
        </p:txBody>
      </p:sp>
      <p:sp>
        <p:nvSpPr>
          <p:cNvPr id="1446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6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6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8361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942" name="Picture 6" descr="Fig8_20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388337"/>
            <a:ext cx="7772400" cy="3395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79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79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43000" y="49530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Most accesses hit 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But programs have the large capacity of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&amp; Physical Addresses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6094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863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185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Use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hierarchy </a:t>
            </a:r>
            <a:r>
              <a:rPr lang="en-US" sz="3200" dirty="0">
                <a:latin typeface="Times New Roman" pitchFamily="18" charset="0"/>
                <a:cs typeface="Arial" charset="0"/>
              </a:rPr>
              <a:t>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Cheap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Large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But </a:t>
            </a:r>
            <a:r>
              <a:rPr lang="en-US" sz="32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can only choose two!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System Challenge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344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989" name="Picture 5" descr="Fig8_22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600200"/>
            <a:ext cx="5178425" cy="3663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998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9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Address Translation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510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3034" y="1295400"/>
            <a:ext cx="7772400" cy="47244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System:</a:t>
            </a:r>
          </a:p>
          <a:p>
            <a:pPr lvl="1"/>
            <a:r>
              <a:rPr lang="en-US" dirty="0"/>
              <a:t>Virtual memory size: 2 GB = 2</a:t>
            </a:r>
            <a:r>
              <a:rPr lang="en-US" baseline="30000" dirty="0"/>
              <a:t>31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Physical memory size: 128 MB = 2</a:t>
            </a:r>
            <a:r>
              <a:rPr lang="en-US" baseline="30000" dirty="0"/>
              <a:t>27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Page size: 4 KB = 2</a:t>
            </a:r>
            <a:r>
              <a:rPr lang="en-US" baseline="30000" dirty="0"/>
              <a:t>12</a:t>
            </a:r>
            <a:r>
              <a:rPr lang="en-US" dirty="0"/>
              <a:t> bytes</a:t>
            </a:r>
          </a:p>
        </p:txBody>
      </p:sp>
      <p:sp>
        <p:nvSpPr>
          <p:cNvPr id="14510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10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10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837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7244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chemeClr val="accent1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chemeClr val="accent1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19</a:t>
            </a:r>
            <a:r>
              <a:rPr lang="en-US" sz="2400" dirty="0"/>
              <a:t>  (VPN = 19 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15</a:t>
            </a:r>
            <a:r>
              <a:rPr lang="en-US" sz="2400" dirty="0"/>
              <a:t> (PPN = 15 bits)</a:t>
            </a:r>
          </a:p>
        </p:txBody>
      </p:sp>
      <p:sp>
        <p:nvSpPr>
          <p:cNvPr id="1581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81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115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038" name="Picture 6" descr="Fig8_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1430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2039" name="Rectangle 7"/>
          <p:cNvSpPr>
            <a:spLocks noGrp="1" noChangeArrowheads="1"/>
          </p:cNvSpPr>
          <p:nvPr>
            <p:ph idx="4294967295"/>
            <p:custDataLst>
              <p:tags r:id="rId2"/>
            </p:custDataLst>
          </p:nvPr>
        </p:nvSpPr>
        <p:spPr>
          <a:xfrm>
            <a:off x="822960" y="1416640"/>
            <a:ext cx="4267200" cy="12192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19-bit virtual page numbers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15-bit physical page numbers</a:t>
            </a:r>
          </a:p>
        </p:txBody>
      </p:sp>
      <p:sp>
        <p:nvSpPr>
          <p:cNvPr id="14520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20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20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408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3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3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3062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3063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533400" y="1524000"/>
            <a:ext cx="4267200" cy="12192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400" b="1" dirty="0"/>
              <a:t>	</a:t>
            </a:r>
            <a:r>
              <a:rPr lang="en-US" sz="2400" dirty="0"/>
              <a:t>What is the physical address of virtual address </a:t>
            </a:r>
            <a:r>
              <a:rPr lang="en-US" sz="2400" b="1" dirty="0">
                <a:solidFill>
                  <a:schemeClr val="accent1"/>
                </a:solidFill>
              </a:rPr>
              <a:t>0x247C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425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4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4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4086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4087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457200" y="1175657"/>
            <a:ext cx="4267200" cy="28194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800" dirty="0"/>
              <a:t>	</a:t>
            </a:r>
            <a:r>
              <a:rPr lang="en-US" sz="2400" dirty="0"/>
              <a:t>What is the physical address of virtual address</a:t>
            </a:r>
            <a:r>
              <a:rPr lang="en-US" sz="2400" b="1" dirty="0"/>
              <a:t> 0x247C?</a:t>
            </a:r>
          </a:p>
          <a:p>
            <a:pPr lvl="1"/>
            <a:r>
              <a:rPr lang="en-US" sz="1600" dirty="0"/>
              <a:t>VPN =</a:t>
            </a:r>
            <a:r>
              <a:rPr lang="en-US" sz="1600" b="1" dirty="0"/>
              <a:t> 0x2</a:t>
            </a:r>
          </a:p>
          <a:p>
            <a:pPr lvl="1"/>
            <a:r>
              <a:rPr lang="en-US" sz="1600" dirty="0"/>
              <a:t>VPN 0x2 maps to PPN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</a:p>
          <a:p>
            <a:pPr lvl="1"/>
            <a:r>
              <a:rPr lang="en-US" sz="1600" dirty="0" smtClean="0"/>
              <a:t>12-bit page offset: </a:t>
            </a:r>
            <a:r>
              <a:rPr lang="en-US" sz="1600" b="1" dirty="0" smtClean="0"/>
              <a:t>0x47C</a:t>
            </a:r>
            <a:endParaRPr lang="en-US" sz="1600" dirty="0"/>
          </a:p>
          <a:p>
            <a:pPr lvl="1"/>
            <a:r>
              <a:rPr lang="en-US" sz="1600" dirty="0"/>
              <a:t>Physical address =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  <a:r>
              <a:rPr lang="en-US" sz="1600" b="1" dirty="0"/>
              <a:t>47C</a:t>
            </a:r>
          </a:p>
        </p:txBody>
      </p:sp>
    </p:spTree>
    <p:extLst>
      <p:ext uri="{BB962C8B-B14F-4D97-AF65-F5344CB8AC3E}">
        <p14:creationId xmlns:p14="http://schemas.microsoft.com/office/powerpoint/2010/main" val="850954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9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01337" y="1219200"/>
            <a:ext cx="8229600" cy="4525963"/>
          </a:xfrm>
        </p:spPr>
        <p:txBody>
          <a:bodyPr/>
          <a:lstStyle/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ntry </a:t>
            </a:r>
            <a:r>
              <a:rPr lang="en-US" dirty="0"/>
              <a:t>for each virtual page</a:t>
            </a:r>
          </a:p>
          <a:p>
            <a:pPr lvl="1"/>
            <a:r>
              <a:rPr lang="en-US" dirty="0" smtClean="0"/>
              <a:t>Entry fields: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Valid bit:</a:t>
            </a:r>
            <a:r>
              <a:rPr lang="en-US" dirty="0"/>
              <a:t> </a:t>
            </a:r>
            <a:r>
              <a:rPr lang="en-US" dirty="0" smtClean="0"/>
              <a:t>1 if page in physical memory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Physical page number:</a:t>
            </a:r>
            <a:r>
              <a:rPr lang="en-US" dirty="0"/>
              <a:t> where the page is located</a:t>
            </a:r>
          </a:p>
        </p:txBody>
      </p:sp>
      <p:sp>
        <p:nvSpPr>
          <p:cNvPr id="14551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51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to perform translation?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02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61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5236804"/>
              </p:ext>
            </p:extLst>
          </p:nvPr>
        </p:nvGraphicFramePr>
        <p:xfrm>
          <a:off x="2600325" y="1066800"/>
          <a:ext cx="456247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92" name="VISIO" r:id="rId9" imgW="2678760" imgH="3220560" progId="Visio.Drawing.6">
                  <p:embed/>
                </p:oleObj>
              </mc:Choice>
              <mc:Fallback>
                <p:oleObj name="VISIO" r:id="rId9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1066800"/>
                        <a:ext cx="456247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61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61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5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8166" y="28956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VPN is index into page 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216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8180799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6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4970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5183256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40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5 in page table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VPN </a:t>
            </a:r>
            <a:r>
              <a:rPr lang="en-US" sz="2400" dirty="0">
                <a:latin typeface="Times New Roman" pitchFamily="18" charset="0"/>
                <a:cs typeface="Arial" charset="0"/>
              </a:rPr>
              <a:t>5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=&gt;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page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Physical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address: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0x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F20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912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98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98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04491"/>
              </p:ext>
            </p:extLst>
          </p:nvPr>
        </p:nvGraphicFramePr>
        <p:xfrm>
          <a:off x="1066800" y="1676400"/>
          <a:ext cx="7852742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1" name="VISIO" r:id="rId7" imgW="4752720" imgH="1752120" progId="Visio.Drawing.6">
                  <p:embed/>
                </p:oleObj>
              </mc:Choice>
              <mc:Fallback>
                <p:oleObj name="VISIO" r:id="rId7" imgW="4752720" imgH="1752120" progId="Visio.Drawing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6800" y="1676400"/>
                        <a:ext cx="7852742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9224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39874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39" name="VISIO" r:id="rId8" imgW="2647440" imgH="2926440" progId="Visio.Drawing.6">
                  <p:embed/>
                </p:oleObj>
              </mc:Choice>
              <mc:Fallback>
                <p:oleObj name="VISIO" r:id="rId8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020821"/>
                        <a:ext cx="4800600" cy="530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02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3686302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88" name="VISIO" r:id="rId8" imgW="2647440" imgH="2926440" progId="Visio.Drawing.6">
                  <p:embed/>
                </p:oleObj>
              </mc:Choice>
              <mc:Fallback>
                <p:oleObj name="VISIO" r:id="rId8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020821"/>
                        <a:ext cx="4800600" cy="530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7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is invalid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Times New Roman" pitchFamily="18" charset="0"/>
                <a:cs typeface="Arial" charset="0"/>
              </a:rPr>
              <a:t>Virtual </a:t>
            </a:r>
            <a:r>
              <a:rPr lang="en-US" sz="2400" dirty="0">
                <a:latin typeface="Times New Roman" pitchFamily="18" charset="0"/>
                <a:cs typeface="Arial" charset="0"/>
              </a:rPr>
              <a:t>page must be </a:t>
            </a:r>
            <a:r>
              <a:rPr lang="en-US" sz="2400" b="1" i="1" dirty="0" smtClean="0">
                <a:latin typeface="Times New Roman" pitchFamily="18" charset="0"/>
                <a:cs typeface="Arial" charset="0"/>
              </a:rPr>
              <a:t>paged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into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memory from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disk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4632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9566" y="1295400"/>
            <a:ext cx="8229600" cy="4525963"/>
          </a:xfrm>
        </p:spPr>
        <p:txBody>
          <a:bodyPr/>
          <a:lstStyle/>
          <a:p>
            <a:r>
              <a:rPr lang="en-US" b="1" dirty="0" smtClean="0"/>
              <a:t>Page table is large</a:t>
            </a:r>
          </a:p>
          <a:p>
            <a:pPr lvl="1"/>
            <a:r>
              <a:rPr lang="en-US" dirty="0" smtClean="0"/>
              <a:t>usually located in physical memory</a:t>
            </a:r>
          </a:p>
          <a:p>
            <a:r>
              <a:rPr lang="en-US" dirty="0" smtClean="0"/>
              <a:t>Load/store requires 2 main memory accesses: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chemeClr val="accent1"/>
                </a:solidFill>
              </a:rPr>
              <a:t>Unless we get clever</a:t>
            </a:r>
            <a:r>
              <a:rPr lang="en-US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4622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2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22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Challenges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9066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30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Small </a:t>
            </a:r>
            <a:r>
              <a:rPr lang="en-US" dirty="0"/>
              <a:t>cache of most recent translations</a:t>
            </a:r>
          </a:p>
          <a:p>
            <a:r>
              <a:rPr lang="en-US" dirty="0" smtClean="0"/>
              <a:t>Reduces # </a:t>
            </a:r>
            <a:r>
              <a:rPr lang="en-US" dirty="0"/>
              <a:t>of memory accesses </a:t>
            </a:r>
            <a:r>
              <a:rPr lang="en-US" dirty="0" smtClean="0"/>
              <a:t>for </a:t>
            </a:r>
            <a:r>
              <a:rPr lang="en-US" i="1" dirty="0"/>
              <a:t>most</a:t>
            </a:r>
            <a:r>
              <a:rPr lang="en-US" dirty="0"/>
              <a:t> loads/stores from 2</a:t>
            </a:r>
            <a:r>
              <a:rPr lang="en-US" dirty="0" smtClean="0"/>
              <a:t> </a:t>
            </a:r>
            <a:r>
              <a:rPr lang="en-US" dirty="0"/>
              <a:t>to 1</a:t>
            </a:r>
          </a:p>
          <a:p>
            <a:endParaRPr lang="en-US" dirty="0"/>
          </a:p>
        </p:txBody>
      </p:sp>
      <p:sp>
        <p:nvSpPr>
          <p:cNvPr id="146329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3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330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Translation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Lookaside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Buffer (TLB)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8965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table </a:t>
            </a:r>
            <a:r>
              <a:rPr lang="en-US" dirty="0" smtClean="0"/>
              <a:t>accesses: high temporal </a:t>
            </a:r>
            <a:r>
              <a:rPr lang="en-US" dirty="0"/>
              <a:t>locality</a:t>
            </a:r>
          </a:p>
          <a:p>
            <a:pPr lvl="1"/>
            <a:r>
              <a:rPr lang="en-US" dirty="0" smtClean="0"/>
              <a:t>Large </a:t>
            </a:r>
            <a:r>
              <a:rPr lang="en-US" dirty="0"/>
              <a:t>page size, so consecutive loads/stores likely to access same page</a:t>
            </a:r>
          </a:p>
          <a:p>
            <a:r>
              <a:rPr lang="en-US" dirty="0"/>
              <a:t>TLB</a:t>
            </a:r>
          </a:p>
          <a:p>
            <a:pPr lvl="1"/>
            <a:r>
              <a:rPr lang="en-US" dirty="0"/>
              <a:t>Small: accessed in &lt; 1 cycle</a:t>
            </a:r>
          </a:p>
          <a:p>
            <a:pPr lvl="1"/>
            <a:r>
              <a:rPr lang="en-US" dirty="0"/>
              <a:t>Typically 16 - 512 entries</a:t>
            </a:r>
          </a:p>
          <a:p>
            <a:pPr lvl="1"/>
            <a:r>
              <a:rPr lang="en-US" dirty="0"/>
              <a:t>Fully associative</a:t>
            </a:r>
          </a:p>
          <a:p>
            <a:pPr lvl="1"/>
            <a:r>
              <a:rPr lang="en-US" dirty="0"/>
              <a:t>&gt; 99 % hit rates typical</a:t>
            </a:r>
          </a:p>
          <a:p>
            <a:pPr lvl="1"/>
            <a:r>
              <a:rPr lang="en-US" dirty="0"/>
              <a:t>Reduces # of memory accesses for most </a:t>
            </a:r>
            <a:r>
              <a:rPr lang="en-US" dirty="0" smtClean="0"/>
              <a:t>loads/stores </a:t>
            </a:r>
            <a:r>
              <a:rPr lang="en-US" dirty="0"/>
              <a:t>from 2 to 1</a:t>
            </a:r>
          </a:p>
        </p:txBody>
      </p:sp>
      <p:sp>
        <p:nvSpPr>
          <p:cNvPr id="14643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4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2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544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53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4359722"/>
              </p:ext>
            </p:extLst>
          </p:nvPr>
        </p:nvGraphicFramePr>
        <p:xfrm>
          <a:off x="990600" y="1295400"/>
          <a:ext cx="7315200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12" name="VISIO" r:id="rId8" imgW="4011120" imgH="2529720" progId="Visio.Drawing.6">
                  <p:embed/>
                </p:oleObj>
              </mc:Choice>
              <mc:Fallback>
                <p:oleObj name="VISIO" r:id="rId8" imgW="4011120" imgH="252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315200" cy="441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5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5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534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2-Entry 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030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processes (programs) run </a:t>
            </a:r>
            <a:r>
              <a:rPr lang="en-US" dirty="0"/>
              <a:t>at once</a:t>
            </a:r>
          </a:p>
          <a:p>
            <a:r>
              <a:rPr lang="en-US" dirty="0"/>
              <a:t>Each process has its own page table</a:t>
            </a:r>
          </a:p>
          <a:p>
            <a:r>
              <a:rPr lang="en-US" dirty="0"/>
              <a:t>Each process can use entire virtual address </a:t>
            </a:r>
            <a:r>
              <a:rPr lang="en-US" dirty="0" smtClean="0"/>
              <a:t>space</a:t>
            </a:r>
            <a:endParaRPr lang="en-US" dirty="0"/>
          </a:p>
          <a:p>
            <a:r>
              <a:rPr lang="en-US" dirty="0"/>
              <a:t>A process can only access physical pages mapped in its </a:t>
            </a:r>
            <a:r>
              <a:rPr lang="en-US" dirty="0" smtClean="0"/>
              <a:t>own page table</a:t>
            </a:r>
            <a:endParaRPr lang="en-US" dirty="0"/>
          </a:p>
        </p:txBody>
      </p:sp>
      <p:sp>
        <p:nvSpPr>
          <p:cNvPr id="14663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63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63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Protection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2369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Virtual memory increases </a:t>
            </a:r>
            <a:r>
              <a:rPr lang="en-US" b="1" dirty="0">
                <a:solidFill>
                  <a:schemeClr val="accent1"/>
                </a:solidFill>
              </a:rPr>
              <a:t>capacity</a:t>
            </a:r>
          </a:p>
          <a:p>
            <a:r>
              <a:rPr lang="en-US" dirty="0"/>
              <a:t>A subset of virtual pages </a:t>
            </a:r>
            <a:r>
              <a:rPr lang="en-US" dirty="0" smtClean="0"/>
              <a:t>in </a:t>
            </a:r>
            <a:r>
              <a:rPr lang="en-US" dirty="0"/>
              <a:t>physical memory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Page </a:t>
            </a:r>
            <a:r>
              <a:rPr lang="en-US" b="1" dirty="0">
                <a:solidFill>
                  <a:schemeClr val="accent1"/>
                </a:solidFill>
              </a:rPr>
              <a:t>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</a:t>
            </a:r>
            <a:r>
              <a:rPr lang="en-US" dirty="0" smtClean="0"/>
              <a:t>– address </a:t>
            </a:r>
            <a:r>
              <a:rPr lang="en-US" dirty="0"/>
              <a:t>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 smtClean="0"/>
              <a:t>Different </a:t>
            </a:r>
            <a:r>
              <a:rPr lang="en-US" dirty="0"/>
              <a:t>page tables for different programs provides </a:t>
            </a:r>
            <a:r>
              <a:rPr lang="en-US" b="1" dirty="0">
                <a:solidFill>
                  <a:schemeClr val="accent1"/>
                </a:solidFill>
              </a:rPr>
              <a:t>memory protection</a:t>
            </a:r>
          </a:p>
        </p:txBody>
      </p:sp>
      <p:sp>
        <p:nvSpPr>
          <p:cNvPr id="14673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73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73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41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6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7772400" cy="49530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Processor accesses I/O </a:t>
            </a:r>
            <a:r>
              <a:rPr lang="en-US" dirty="0" smtClean="0"/>
              <a:t>devices </a:t>
            </a:r>
            <a:r>
              <a:rPr lang="en-US" dirty="0"/>
              <a:t>just like memory</a:t>
            </a:r>
            <a:r>
              <a:rPr lang="en-US" dirty="0" smtClean="0"/>
              <a:t> </a:t>
            </a:r>
            <a:r>
              <a:rPr lang="en-US" dirty="0"/>
              <a:t>(like keyboards, monitors, printers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Each I/O device assigned one or more address</a:t>
            </a:r>
          </a:p>
          <a:p>
            <a:r>
              <a:rPr lang="en-US" dirty="0"/>
              <a:t>When that address is detected, data </a:t>
            </a:r>
            <a:r>
              <a:rPr lang="en-US" dirty="0" smtClean="0"/>
              <a:t>read/written </a:t>
            </a:r>
            <a:r>
              <a:rPr lang="en-US" dirty="0"/>
              <a:t>to I/O device instead of memory</a:t>
            </a:r>
          </a:p>
          <a:p>
            <a:r>
              <a:rPr lang="en-US" dirty="0"/>
              <a:t>A portion of the address space dedicated to I/O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13486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86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129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953000"/>
          </a:xfrm>
          <a:noFill/>
          <a:ln/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Address Decoder:</a:t>
            </a:r>
          </a:p>
          <a:p>
            <a:pPr lvl="1"/>
            <a:r>
              <a:rPr lang="en-US" dirty="0"/>
              <a:t>Looks at address to determine which device/memory communicates with the processor</a:t>
            </a:r>
          </a:p>
          <a:p>
            <a:r>
              <a:rPr lang="en-US" b="1" dirty="0">
                <a:solidFill>
                  <a:schemeClr val="accent1"/>
                </a:solidFill>
              </a:rPr>
              <a:t>I/O Registers:</a:t>
            </a:r>
          </a:p>
          <a:p>
            <a:pPr lvl="1"/>
            <a:r>
              <a:rPr lang="en-US" dirty="0"/>
              <a:t>Hold values written to the I/O devices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ReadData</a:t>
            </a:r>
            <a:r>
              <a:rPr lang="en-US" b="1" dirty="0">
                <a:solidFill>
                  <a:schemeClr val="accent1"/>
                </a:solidFill>
              </a:rPr>
              <a:t> Multiplexer:</a:t>
            </a:r>
          </a:p>
          <a:p>
            <a:pPr lvl="1"/>
            <a:r>
              <a:rPr lang="en-US" dirty="0"/>
              <a:t>Selects between memory and I/O devices as source of data sent to the processor</a:t>
            </a:r>
          </a:p>
        </p:txBody>
      </p:sp>
      <p:sp>
        <p:nvSpPr>
          <p:cNvPr id="1433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3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3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05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9906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Exploit locality to make memory accesses fast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</a:t>
            </a:r>
            <a:r>
              <a:rPr lang="en-US" sz="2600" dirty="0" smtClean="0"/>
              <a:t>time</a:t>
            </a:r>
            <a:endParaRPr lang="en-US" sz="2600" dirty="0"/>
          </a:p>
          <a:p>
            <a:pPr lvl="1"/>
            <a:r>
              <a:rPr lang="en-US" sz="2600" dirty="0"/>
              <a:t>If data used recently, likely to use it again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</a:t>
            </a:r>
            <a:r>
              <a:rPr lang="en-US" sz="2600" dirty="0" smtClean="0"/>
              <a:t>space</a:t>
            </a:r>
            <a:endParaRPr lang="en-US" sz="2600" dirty="0"/>
          </a:p>
          <a:p>
            <a:pPr lvl="1"/>
            <a:r>
              <a:rPr lang="en-US" sz="2600" dirty="0"/>
              <a:t>If data used recently, likely to use nearby data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Locality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61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25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61670"/>
              </p:ext>
            </p:extLst>
          </p:nvPr>
        </p:nvGraphicFramePr>
        <p:xfrm>
          <a:off x="1143000" y="1414463"/>
          <a:ext cx="7432675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6" name="VISIO" r:id="rId8" imgW="2370600" imgH="914040" progId="Visio.Drawing.6">
                  <p:embed/>
                </p:oleObj>
              </mc:Choice>
              <mc:Fallback>
                <p:oleObj name="VISIO" r:id="rId8" imgW="2370600" imgH="914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14463"/>
                        <a:ext cx="7432675" cy="274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2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2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2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Memory Interface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09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3808293"/>
              </p:ext>
            </p:extLst>
          </p:nvPr>
        </p:nvGraphicFramePr>
        <p:xfrm>
          <a:off x="1371600" y="1066800"/>
          <a:ext cx="6705600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0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705600" cy="484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96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3663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20783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Suppose I/O Device 1 is assigned the address 0xFFFFFFF4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Write the value 42 to I/O Device 1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Read </a:t>
            </a:r>
            <a:r>
              <a:rPr lang="en-US" b="1" dirty="0" smtClean="0">
                <a:solidFill>
                  <a:schemeClr val="accent1"/>
                </a:solidFill>
              </a:rPr>
              <a:t>value </a:t>
            </a:r>
            <a:r>
              <a:rPr lang="en-US" b="1" dirty="0">
                <a:solidFill>
                  <a:schemeClr val="accent1"/>
                </a:solidFill>
              </a:rPr>
              <a:t>from I/O Device 1 and place </a:t>
            </a:r>
            <a:r>
              <a:rPr lang="en-US" b="1" dirty="0" smtClean="0">
                <a:solidFill>
                  <a:schemeClr val="accent1"/>
                </a:solidFill>
              </a:rPr>
              <a:t>in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</p:txBody>
      </p:sp>
      <p:sp>
        <p:nvSpPr>
          <p:cNvPr id="135065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06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06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488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30" name="Rectangle 6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Write the value 42 to I/O Device 1 (0xFFFFFFF4)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42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$t0, 0xFFF4($0)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434633" name="Object 9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3959943"/>
              </p:ext>
            </p:extLst>
          </p:nvPr>
        </p:nvGraphicFramePr>
        <p:xfrm>
          <a:off x="2667000" y="1824038"/>
          <a:ext cx="5943600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5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824038"/>
                        <a:ext cx="5943600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2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462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2116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70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Read the value from I/O Device 1 and </a:t>
            </a:r>
            <a:r>
              <a:rPr lang="en-US" sz="2400" b="1" dirty="0" smtClean="0">
                <a:solidFill>
                  <a:schemeClr val="accent1"/>
                </a:solidFill>
              </a:rPr>
              <a:t>place </a:t>
            </a:r>
            <a:r>
              <a:rPr lang="en-US" sz="2400" b="1" dirty="0">
                <a:solidFill>
                  <a:schemeClr val="accent1"/>
                </a:solidFill>
              </a:rPr>
              <a:t>in </a:t>
            </a: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$t3, 0xFFF4($0)</a:t>
            </a:r>
          </a:p>
        </p:txBody>
      </p:sp>
      <p:graphicFrame>
        <p:nvGraphicFramePr>
          <p:cNvPr id="1437704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45079346"/>
              </p:ext>
            </p:extLst>
          </p:nvPr>
        </p:nvGraphicFramePr>
        <p:xfrm>
          <a:off x="2514600" y="1709738"/>
          <a:ext cx="6172200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09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09738"/>
                        <a:ext cx="6172200" cy="446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69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770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290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09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Hit: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found in that level of memory hierarchy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Miss: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not found (must go to next level)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Hit Rate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hits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Miss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Miss Rate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misses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Hit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Average memory access time (AMAT):</a:t>
            </a:r>
            <a:r>
              <a:rPr lang="en-US" sz="2600" dirty="0">
                <a:latin typeface="Times New Roman" pitchFamily="18" charset="0"/>
                <a:cs typeface="Arial" charset="0"/>
              </a:rPr>
              <a:t> average time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for </a:t>
            </a:r>
            <a:r>
              <a:rPr lang="en-US" sz="2600" dirty="0">
                <a:latin typeface="Times New Roman" pitchFamily="18" charset="0"/>
                <a:cs typeface="Arial" charset="0"/>
              </a:rPr>
              <a:t>processor to access data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AMAT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MR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[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MR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VM</a:t>
            </a:r>
            <a:r>
              <a:rPr lang="en-US" sz="2600" dirty="0">
                <a:latin typeface="Times New Roman" pitchFamily="18" charset="0"/>
                <a:cs typeface="Arial" charset="0"/>
              </a:rPr>
              <a:t>)]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7046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A program has 2,000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loads </a:t>
            </a:r>
            <a:r>
              <a:rPr lang="en-US" sz="3000" dirty="0">
                <a:latin typeface="Times New Roman" pitchFamily="18" charset="0"/>
                <a:cs typeface="Arial" charset="0"/>
              </a:rPr>
              <a:t>and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stores</a:t>
            </a:r>
            <a:endParaRPr lang="en-US" sz="3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1,250 of these data values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 </a:t>
            </a:r>
            <a:r>
              <a:rPr lang="en-US" sz="3000" dirty="0">
                <a:latin typeface="Times New Roman" pitchFamily="18" charset="0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Times New Roman" pitchFamily="18" charset="0"/>
                <a:cs typeface="Arial" charset="0"/>
              </a:rPr>
              <a:t>Rest supplied </a:t>
            </a:r>
            <a:r>
              <a:rPr lang="en-US" sz="3000" dirty="0">
                <a:latin typeface="Times New Roman" pitchFamily="18" charset="0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	</a:t>
            </a: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9317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9369</TotalTime>
  <Words>2047</Words>
  <Application>Microsoft Office PowerPoint</Application>
  <PresentationFormat>On-screen Show (4:3)</PresentationFormat>
  <Paragraphs>587</Paragraphs>
  <Slides>74</Slides>
  <Notes>73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Courier New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Windows Kullanıcısı</cp:lastModifiedBy>
  <cp:revision>124</cp:revision>
  <dcterms:created xsi:type="dcterms:W3CDTF">2012-08-07T04:56:47Z</dcterms:created>
  <dcterms:modified xsi:type="dcterms:W3CDTF">2018-04-17T07:46:15Z</dcterms:modified>
</cp:coreProperties>
</file>